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348" r:id="rId2"/>
    <p:sldId id="272" r:id="rId3"/>
    <p:sldId id="355" r:id="rId4"/>
    <p:sldId id="273" r:id="rId5"/>
    <p:sldId id="275" r:id="rId6"/>
    <p:sldId id="271" r:id="rId7"/>
    <p:sldId id="257" r:id="rId8"/>
    <p:sldId id="306" r:id="rId9"/>
    <p:sldId id="274" r:id="rId10"/>
    <p:sldId id="270" r:id="rId11"/>
    <p:sldId id="277" r:id="rId12"/>
    <p:sldId id="278" r:id="rId13"/>
    <p:sldId id="301" r:id="rId14"/>
    <p:sldId id="267" r:id="rId15"/>
    <p:sldId id="356" r:id="rId16"/>
    <p:sldId id="312" r:id="rId17"/>
    <p:sldId id="313" r:id="rId18"/>
    <p:sldId id="357" r:id="rId19"/>
    <p:sldId id="358" r:id="rId20"/>
    <p:sldId id="359" r:id="rId21"/>
    <p:sldId id="360" r:id="rId22"/>
    <p:sldId id="314" r:id="rId23"/>
    <p:sldId id="315" r:id="rId24"/>
    <p:sldId id="362" r:id="rId25"/>
    <p:sldId id="363" r:id="rId26"/>
    <p:sldId id="364" r:id="rId27"/>
    <p:sldId id="365" r:id="rId28"/>
    <p:sldId id="366" r:id="rId29"/>
    <p:sldId id="367" r:id="rId30"/>
    <p:sldId id="368" r:id="rId31"/>
    <p:sldId id="324" r:id="rId32"/>
    <p:sldId id="325" r:id="rId33"/>
    <p:sldId id="283" r:id="rId34"/>
    <p:sldId id="369" r:id="rId35"/>
    <p:sldId id="286" r:id="rId36"/>
    <p:sldId id="289" r:id="rId37"/>
    <p:sldId id="290" r:id="rId38"/>
    <p:sldId id="323" r:id="rId39"/>
    <p:sldId id="309" r:id="rId40"/>
    <p:sldId id="370" r:id="rId41"/>
    <p:sldId id="292" r:id="rId42"/>
    <p:sldId id="294" r:id="rId43"/>
    <p:sldId id="295" r:id="rId44"/>
    <p:sldId id="297" r:id="rId45"/>
    <p:sldId id="371" r:id="rId46"/>
    <p:sldId id="372" r:id="rId47"/>
    <p:sldId id="300" r:id="rId48"/>
    <p:sldId id="299" r:id="rId49"/>
    <p:sldId id="302" r:id="rId50"/>
    <p:sldId id="303" r:id="rId51"/>
    <p:sldId id="304" r:id="rId52"/>
    <p:sldId id="305" r:id="rId53"/>
    <p:sldId id="373"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6357" autoAdjust="0"/>
  </p:normalViewPr>
  <p:slideViewPr>
    <p:cSldViewPr snapToGrid="0">
      <p:cViewPr varScale="1">
        <p:scale>
          <a:sx n="96" d="100"/>
          <a:sy n="96" d="100"/>
        </p:scale>
        <p:origin x="89" y="53"/>
      </p:cViewPr>
      <p:guideLst/>
    </p:cSldViewPr>
  </p:slideViewPr>
  <p:outlineViewPr>
    <p:cViewPr>
      <p:scale>
        <a:sx n="33" d="100"/>
        <a:sy n="33" d="100"/>
      </p:scale>
      <p:origin x="0" y="-3849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2DECCF-1857-43C4-99C6-2D96BD52A78D}" type="datetimeFigureOut">
              <a:rPr lang="en-US" smtClean="0"/>
              <a:t>9/8/2024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085A14-E322-4CE9-9D39-ECAB81F8BCE1}" type="slidenum">
              <a:rPr lang="en-US" smtClean="0"/>
              <a:t>‹#›</a:t>
            </a:fld>
            <a:endParaRPr lang="en-US"/>
          </a:p>
        </p:txBody>
      </p:sp>
    </p:spTree>
    <p:extLst>
      <p:ext uri="{BB962C8B-B14F-4D97-AF65-F5344CB8AC3E}">
        <p14:creationId xmlns:p14="http://schemas.microsoft.com/office/powerpoint/2010/main" val="1844323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B77B47-C526-47C5-A1FC-F8203CB95117}" type="slidenum">
              <a:rPr lang="en-US" smtClean="0"/>
              <a:t>18</a:t>
            </a:fld>
            <a:endParaRPr lang="en-US"/>
          </a:p>
        </p:txBody>
      </p:sp>
    </p:spTree>
    <p:extLst>
      <p:ext uri="{BB962C8B-B14F-4D97-AF65-F5344CB8AC3E}">
        <p14:creationId xmlns:p14="http://schemas.microsoft.com/office/powerpoint/2010/main" val="3801067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B77B47-C526-47C5-A1FC-F8203CB95117}" type="slidenum">
              <a:rPr lang="en-US" smtClean="0"/>
              <a:t>30</a:t>
            </a:fld>
            <a:endParaRPr lang="en-US"/>
          </a:p>
        </p:txBody>
      </p:sp>
    </p:spTree>
    <p:extLst>
      <p:ext uri="{BB962C8B-B14F-4D97-AF65-F5344CB8AC3E}">
        <p14:creationId xmlns:p14="http://schemas.microsoft.com/office/powerpoint/2010/main" val="2735494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will be said about this in the Update by the Licensing Supervisor.</a:t>
            </a:r>
          </a:p>
        </p:txBody>
      </p:sp>
      <p:sp>
        <p:nvSpPr>
          <p:cNvPr id="4" name="Slide Number Placeholder 3"/>
          <p:cNvSpPr>
            <a:spLocks noGrp="1"/>
          </p:cNvSpPr>
          <p:nvPr>
            <p:ph type="sldNum" sz="quarter" idx="5"/>
          </p:nvPr>
        </p:nvSpPr>
        <p:spPr/>
        <p:txBody>
          <a:bodyPr/>
          <a:lstStyle/>
          <a:p>
            <a:fld id="{40B77B47-C526-47C5-A1FC-F8203CB95117}" type="slidenum">
              <a:rPr lang="en-US" smtClean="0"/>
              <a:t>33</a:t>
            </a:fld>
            <a:endParaRPr lang="en-US"/>
          </a:p>
        </p:txBody>
      </p:sp>
    </p:spTree>
    <p:extLst>
      <p:ext uri="{BB962C8B-B14F-4D97-AF65-F5344CB8AC3E}">
        <p14:creationId xmlns:p14="http://schemas.microsoft.com/office/powerpoint/2010/main" val="3440784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B77B47-C526-47C5-A1FC-F8203CB95117}" type="slidenum">
              <a:rPr lang="en-US" smtClean="0"/>
              <a:t>34</a:t>
            </a:fld>
            <a:endParaRPr lang="en-US"/>
          </a:p>
        </p:txBody>
      </p:sp>
    </p:spTree>
    <p:extLst>
      <p:ext uri="{BB962C8B-B14F-4D97-AF65-F5344CB8AC3E}">
        <p14:creationId xmlns:p14="http://schemas.microsoft.com/office/powerpoint/2010/main" val="2563162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085A14-E322-4CE9-9D39-ECAB81F8BCE1}" type="slidenum">
              <a:rPr lang="en-US" smtClean="0"/>
              <a:t>35</a:t>
            </a:fld>
            <a:endParaRPr lang="en-US"/>
          </a:p>
        </p:txBody>
      </p:sp>
    </p:spTree>
    <p:extLst>
      <p:ext uri="{BB962C8B-B14F-4D97-AF65-F5344CB8AC3E}">
        <p14:creationId xmlns:p14="http://schemas.microsoft.com/office/powerpoint/2010/main" val="26548395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085A14-E322-4CE9-9D39-ECAB81F8BCE1}" type="slidenum">
              <a:rPr lang="en-US" smtClean="0"/>
              <a:t>36</a:t>
            </a:fld>
            <a:endParaRPr lang="en-US"/>
          </a:p>
        </p:txBody>
      </p:sp>
    </p:spTree>
    <p:extLst>
      <p:ext uri="{BB962C8B-B14F-4D97-AF65-F5344CB8AC3E}">
        <p14:creationId xmlns:p14="http://schemas.microsoft.com/office/powerpoint/2010/main" val="2285724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bring this up here as many  of those who petition ask where they can audit a class.  I get many questions about what auditing a class means.</a:t>
            </a:r>
            <a:r>
              <a:rPr lang="en-US" baseline="0" dirty="0"/>
              <a:t>  The requirement was intended to get the applicant back in a course where they can hear the material again and ask questions and interact with other students to help with their understanding.  They do not do clinical components if it is a combined class for an audit;  it is just the theory hours.  They do not have a license and are not part of your program per se so they are not covered for clinical hands on hours.</a:t>
            </a:r>
          </a:p>
          <a:p>
            <a:endParaRPr lang="en-US" dirty="0"/>
          </a:p>
        </p:txBody>
      </p:sp>
      <p:sp>
        <p:nvSpPr>
          <p:cNvPr id="4" name="Slide Number Placeholder 3"/>
          <p:cNvSpPr>
            <a:spLocks noGrp="1"/>
          </p:cNvSpPr>
          <p:nvPr>
            <p:ph type="sldNum" sz="quarter" idx="5"/>
          </p:nvPr>
        </p:nvSpPr>
        <p:spPr/>
        <p:txBody>
          <a:bodyPr/>
          <a:lstStyle/>
          <a:p>
            <a:fld id="{B6085A14-E322-4CE9-9D39-ECAB81F8BCE1}" type="slidenum">
              <a:rPr lang="en-US" smtClean="0"/>
              <a:t>37</a:t>
            </a:fld>
            <a:endParaRPr lang="en-US"/>
          </a:p>
        </p:txBody>
      </p:sp>
    </p:spTree>
    <p:extLst>
      <p:ext uri="{BB962C8B-B14F-4D97-AF65-F5344CB8AC3E}">
        <p14:creationId xmlns:p14="http://schemas.microsoft.com/office/powerpoint/2010/main" val="2950412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 NCLEX® Program Reports are electronic reports that provide statistics about the performance of the graduates from a particular nursing education program. The Reports are created using the responses provided by a program’s graduates during their NCLEX® Examination administration and are the only source of information about the performance of a program’s graduates at the topic level which use actual NCLEX® Examination data.</a:t>
            </a:r>
          </a:p>
          <a:p>
            <a:endParaRPr lang="en-US" dirty="0"/>
          </a:p>
          <a:p>
            <a:r>
              <a:rPr lang="en-US" dirty="0"/>
              <a:t>The NCLEX® Program Reports are designed to help nursing program administrators and educators understand how their graduates performed on the NCLEX® Examination at the topic level. They are a vital source of information for program evaluation and program improvement. Educators use the Reports to identify strengths and opportunities, track program growth, reform curriculum, and modify instructional methodology.</a:t>
            </a:r>
            <a:r>
              <a:rPr lang="en-US" baseline="0" dirty="0"/>
              <a:t>  </a:t>
            </a:r>
            <a:r>
              <a:rPr lang="en-US" dirty="0"/>
              <a:t>The information provided in the NCLEX® Program Reports describes the performance of the group of students graduating from an educational program. They do not provide information about the performance of individual students. </a:t>
            </a:r>
          </a:p>
          <a:p>
            <a:endParaRPr lang="en-US" dirty="0"/>
          </a:p>
          <a:p>
            <a:r>
              <a:rPr lang="en-US" dirty="0"/>
              <a:t>The second link is to professional development from MM/NCSBN regarding program evaluation, etc.  There is</a:t>
            </a:r>
            <a:r>
              <a:rPr lang="en-US" baseline="0" dirty="0"/>
              <a:t> CNE available for many of these seminars.</a:t>
            </a:r>
            <a:endParaRPr lang="en-US" dirty="0"/>
          </a:p>
        </p:txBody>
      </p:sp>
      <p:sp>
        <p:nvSpPr>
          <p:cNvPr id="4" name="Slide Number Placeholder 3"/>
          <p:cNvSpPr>
            <a:spLocks noGrp="1"/>
          </p:cNvSpPr>
          <p:nvPr>
            <p:ph type="sldNum" sz="quarter" idx="5"/>
          </p:nvPr>
        </p:nvSpPr>
        <p:spPr/>
        <p:txBody>
          <a:bodyPr/>
          <a:lstStyle/>
          <a:p>
            <a:fld id="{B6085A14-E322-4CE9-9D39-ECAB81F8BCE1}" type="slidenum">
              <a:rPr lang="en-US" smtClean="0"/>
              <a:t>38</a:t>
            </a:fld>
            <a:endParaRPr lang="en-US"/>
          </a:p>
        </p:txBody>
      </p:sp>
    </p:spTree>
    <p:extLst>
      <p:ext uri="{BB962C8B-B14F-4D97-AF65-F5344CB8AC3E}">
        <p14:creationId xmlns:p14="http://schemas.microsoft.com/office/powerpoint/2010/main" val="3781278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also instructions</a:t>
            </a:r>
            <a:r>
              <a:rPr lang="en-US" baseline="0" dirty="0"/>
              <a:t> and information on the Program Administrator resource page regarding the Annual report.</a:t>
            </a:r>
            <a:endParaRPr lang="en-US" dirty="0"/>
          </a:p>
        </p:txBody>
      </p:sp>
      <p:sp>
        <p:nvSpPr>
          <p:cNvPr id="4" name="Slide Number Placeholder 3"/>
          <p:cNvSpPr>
            <a:spLocks noGrp="1"/>
          </p:cNvSpPr>
          <p:nvPr>
            <p:ph type="sldNum" sz="quarter" idx="5"/>
          </p:nvPr>
        </p:nvSpPr>
        <p:spPr/>
        <p:txBody>
          <a:bodyPr/>
          <a:lstStyle/>
          <a:p>
            <a:fld id="{40B77B47-C526-47C5-A1FC-F8203CB95117}" type="slidenum">
              <a:rPr lang="en-US" smtClean="0"/>
              <a:t>40</a:t>
            </a:fld>
            <a:endParaRPr lang="en-US"/>
          </a:p>
        </p:txBody>
      </p:sp>
    </p:spTree>
    <p:extLst>
      <p:ext uri="{BB962C8B-B14F-4D97-AF65-F5344CB8AC3E}">
        <p14:creationId xmlns:p14="http://schemas.microsoft.com/office/powerpoint/2010/main" val="3025265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B77B47-C526-47C5-A1FC-F8203CB95117}" type="slidenum">
              <a:rPr lang="en-US" smtClean="0"/>
              <a:t>41</a:t>
            </a:fld>
            <a:endParaRPr lang="en-US"/>
          </a:p>
        </p:txBody>
      </p:sp>
    </p:spTree>
    <p:extLst>
      <p:ext uri="{BB962C8B-B14F-4D97-AF65-F5344CB8AC3E}">
        <p14:creationId xmlns:p14="http://schemas.microsoft.com/office/powerpoint/2010/main" val="40923868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B77B47-C526-47C5-A1FC-F8203CB95117}" type="slidenum">
              <a:rPr lang="en-US" smtClean="0"/>
              <a:t>42</a:t>
            </a:fld>
            <a:endParaRPr lang="en-US"/>
          </a:p>
        </p:txBody>
      </p:sp>
    </p:spTree>
    <p:extLst>
      <p:ext uri="{BB962C8B-B14F-4D97-AF65-F5344CB8AC3E}">
        <p14:creationId xmlns:p14="http://schemas.microsoft.com/office/powerpoint/2010/main" val="1786483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B77B47-C526-47C5-A1FC-F8203CB95117}" type="slidenum">
              <a:rPr lang="en-US" smtClean="0"/>
              <a:t>20</a:t>
            </a:fld>
            <a:endParaRPr lang="en-US"/>
          </a:p>
        </p:txBody>
      </p:sp>
    </p:spTree>
    <p:extLst>
      <p:ext uri="{BB962C8B-B14F-4D97-AF65-F5344CB8AC3E}">
        <p14:creationId xmlns:p14="http://schemas.microsoft.com/office/powerpoint/2010/main" val="1464828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B77B47-C526-47C5-A1FC-F8203CB95117}" type="slidenum">
              <a:rPr lang="en-US" smtClean="0"/>
              <a:t>23</a:t>
            </a:fld>
            <a:endParaRPr lang="en-US"/>
          </a:p>
        </p:txBody>
      </p:sp>
    </p:spTree>
    <p:extLst>
      <p:ext uri="{BB962C8B-B14F-4D97-AF65-F5344CB8AC3E}">
        <p14:creationId xmlns:p14="http://schemas.microsoft.com/office/powerpoint/2010/main" val="3665744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B77B47-C526-47C5-A1FC-F8203CB95117}" type="slidenum">
              <a:rPr lang="en-US" smtClean="0"/>
              <a:t>24</a:t>
            </a:fld>
            <a:endParaRPr lang="en-US"/>
          </a:p>
        </p:txBody>
      </p:sp>
    </p:spTree>
    <p:extLst>
      <p:ext uri="{BB962C8B-B14F-4D97-AF65-F5344CB8AC3E}">
        <p14:creationId xmlns:p14="http://schemas.microsoft.com/office/powerpoint/2010/main" val="3396193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each form in next several slides</a:t>
            </a:r>
          </a:p>
        </p:txBody>
      </p:sp>
      <p:sp>
        <p:nvSpPr>
          <p:cNvPr id="4" name="Slide Number Placeholder 3"/>
          <p:cNvSpPr>
            <a:spLocks noGrp="1"/>
          </p:cNvSpPr>
          <p:nvPr>
            <p:ph type="sldNum" sz="quarter" idx="5"/>
          </p:nvPr>
        </p:nvSpPr>
        <p:spPr/>
        <p:txBody>
          <a:bodyPr/>
          <a:lstStyle/>
          <a:p>
            <a:fld id="{40B77B47-C526-47C5-A1FC-F8203CB95117}" type="slidenum">
              <a:rPr lang="en-US" smtClean="0"/>
              <a:t>25</a:t>
            </a:fld>
            <a:endParaRPr lang="en-US"/>
          </a:p>
        </p:txBody>
      </p:sp>
    </p:spTree>
    <p:extLst>
      <p:ext uri="{BB962C8B-B14F-4D97-AF65-F5344CB8AC3E}">
        <p14:creationId xmlns:p14="http://schemas.microsoft.com/office/powerpoint/2010/main" val="3091696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Original licensure is the degree that was earned to obtain licensure.  This should always be the first one listed on the FQR.  Then subsequent degrees are listed following.</a:t>
            </a:r>
          </a:p>
        </p:txBody>
      </p:sp>
      <p:sp>
        <p:nvSpPr>
          <p:cNvPr id="4" name="Slide Number Placeholder 3"/>
          <p:cNvSpPr>
            <a:spLocks noGrp="1"/>
          </p:cNvSpPr>
          <p:nvPr>
            <p:ph type="sldNum" sz="quarter" idx="5"/>
          </p:nvPr>
        </p:nvSpPr>
        <p:spPr/>
        <p:txBody>
          <a:bodyPr/>
          <a:lstStyle/>
          <a:p>
            <a:fld id="{40B77B47-C526-47C5-A1FC-F8203CB95117}" type="slidenum">
              <a:rPr lang="en-US" smtClean="0"/>
              <a:t>26</a:t>
            </a:fld>
            <a:endParaRPr lang="en-US"/>
          </a:p>
        </p:txBody>
      </p:sp>
    </p:spTree>
    <p:extLst>
      <p:ext uri="{BB962C8B-B14F-4D97-AF65-F5344CB8AC3E}">
        <p14:creationId xmlns:p14="http://schemas.microsoft.com/office/powerpoint/2010/main" val="2053027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Appropriate degree for RN programs is an MSN.  If you are hiring an ADN on a degree plan for their BSN then you must still have a Hire exception for this person as the degree plan is not for the appropriate degree.  If they are in an “RN to MSN program” that acquires the BSN degree along the way then you can use a degree plan.</a:t>
            </a:r>
          </a:p>
        </p:txBody>
      </p:sp>
      <p:sp>
        <p:nvSpPr>
          <p:cNvPr id="4" name="Slide Number Placeholder 3"/>
          <p:cNvSpPr>
            <a:spLocks noGrp="1"/>
          </p:cNvSpPr>
          <p:nvPr>
            <p:ph type="sldNum" sz="quarter" idx="5"/>
          </p:nvPr>
        </p:nvSpPr>
        <p:spPr/>
        <p:txBody>
          <a:bodyPr/>
          <a:lstStyle/>
          <a:p>
            <a:fld id="{40B77B47-C526-47C5-A1FC-F8203CB95117}" type="slidenum">
              <a:rPr lang="en-US" smtClean="0"/>
              <a:t>27</a:t>
            </a:fld>
            <a:endParaRPr lang="en-US"/>
          </a:p>
        </p:txBody>
      </p:sp>
    </p:spTree>
    <p:extLst>
      <p:ext uri="{BB962C8B-B14F-4D97-AF65-F5344CB8AC3E}">
        <p14:creationId xmlns:p14="http://schemas.microsoft.com/office/powerpoint/2010/main" val="3611865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the current time, regulation does not limit the number of hire exceptions that one faculty member can have; however, accreditation may have other things to say about this.  If you are doing a hire exception please remember to fill out the form as specifically and clearly as you can.</a:t>
            </a:r>
          </a:p>
          <a:p>
            <a:pPr marL="171450" indent="-171450">
              <a:buFont typeface="Arial" panose="020B0604020202020204" pitchFamily="34" charset="0"/>
              <a:buChar char="•"/>
            </a:pPr>
            <a:r>
              <a:rPr lang="en-US" dirty="0"/>
              <a:t>Be specific about why there a lack of qualified applicants</a:t>
            </a:r>
          </a:p>
          <a:p>
            <a:pPr marL="171450" indent="-171450">
              <a:buFont typeface="Arial" panose="020B0604020202020204" pitchFamily="34" charset="0"/>
              <a:buChar char="•"/>
            </a:pPr>
            <a:r>
              <a:rPr lang="en-US" dirty="0"/>
              <a:t>Be specific about rationale for the need to hire this person – clinical site has changed requirements and more faculty required for clinical  etc.</a:t>
            </a:r>
          </a:p>
          <a:p>
            <a:pPr marL="171450" indent="-171450">
              <a:buFont typeface="Arial" panose="020B0604020202020204" pitchFamily="34" charset="0"/>
              <a:buChar char="•"/>
            </a:pPr>
            <a:r>
              <a:rPr lang="en-US" dirty="0"/>
              <a:t>Be specific about faculty qualifications for the position – what are they being hired to teach and what are their qualifications to teach the particular courses hired to teach</a:t>
            </a:r>
          </a:p>
          <a:p>
            <a:pPr marL="171450" indent="-171450">
              <a:buFont typeface="Arial" panose="020B0604020202020204" pitchFamily="34" charset="0"/>
              <a:buChar char="•"/>
            </a:pPr>
            <a:r>
              <a:rPr lang="en-US" dirty="0"/>
              <a:t>Plan for recruitment – what are you doing differently than “usual” to get the qualified faculty you need – this is</a:t>
            </a:r>
            <a:r>
              <a:rPr lang="en-US" baseline="0" dirty="0"/>
              <a:t> the reason that hire exceptions must be submitted annually.  There should be efforts to hire qualified faculty in the meantime and there should be evidence that efforts have been made.</a:t>
            </a:r>
            <a:endParaRPr lang="en-US" dirty="0"/>
          </a:p>
        </p:txBody>
      </p:sp>
      <p:sp>
        <p:nvSpPr>
          <p:cNvPr id="4" name="Slide Number Placeholder 3"/>
          <p:cNvSpPr>
            <a:spLocks noGrp="1"/>
          </p:cNvSpPr>
          <p:nvPr>
            <p:ph type="sldNum" sz="quarter" idx="5"/>
          </p:nvPr>
        </p:nvSpPr>
        <p:spPr/>
        <p:txBody>
          <a:bodyPr/>
          <a:lstStyle/>
          <a:p>
            <a:fld id="{40B77B47-C526-47C5-A1FC-F8203CB95117}" type="slidenum">
              <a:rPr lang="en-US" smtClean="0"/>
              <a:t>28</a:t>
            </a:fld>
            <a:endParaRPr lang="en-US"/>
          </a:p>
        </p:txBody>
      </p:sp>
    </p:spTree>
    <p:extLst>
      <p:ext uri="{BB962C8B-B14F-4D97-AF65-F5344CB8AC3E}">
        <p14:creationId xmlns:p14="http://schemas.microsoft.com/office/powerpoint/2010/main" val="2748987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800" dirty="0"/>
              <a:t>Electronic submission of MCCRs has been reprioritized based on other priority demands of KSBN IT staff.</a:t>
            </a:r>
          </a:p>
          <a:p>
            <a:pPr marL="285750" indent="-285750">
              <a:buFont typeface="Arial" panose="020B0604020202020204" pitchFamily="34" charset="0"/>
              <a:buChar char="•"/>
            </a:pPr>
            <a:r>
              <a:rPr lang="en-US" sz="1800" dirty="0"/>
              <a:t>Currently working on a fillable form for both Major and Minor curriculum changes that  will hopefully make it more user friendly.</a:t>
            </a:r>
          </a:p>
          <a:p>
            <a:pPr marL="285750" indent="-285750">
              <a:buFont typeface="Arial" panose="020B0604020202020204" pitchFamily="34" charset="0"/>
              <a:buChar char="•"/>
            </a:pPr>
            <a:r>
              <a:rPr lang="en-US" sz="1800" dirty="0"/>
              <a:t>May be submitted electronically if document with changes is less than 15 pages.  If document is larger than 15 pages, it should be submitted by mail to KSBN at least 30 days prior to a board meeting for Major CC requests.</a:t>
            </a:r>
          </a:p>
          <a:p>
            <a:pPr marL="285750" indent="-285750">
              <a:buFont typeface="Arial" panose="020B0604020202020204" pitchFamily="34" charset="0"/>
              <a:buChar char="•"/>
            </a:pPr>
            <a:r>
              <a:rPr lang="en-US" sz="1800" dirty="0"/>
              <a:t>Minor CC requests can all be made electronically, and approval will be submitted back to  program electronically.</a:t>
            </a:r>
          </a:p>
        </p:txBody>
      </p:sp>
      <p:sp>
        <p:nvSpPr>
          <p:cNvPr id="4" name="Slide Number Placeholder 3"/>
          <p:cNvSpPr>
            <a:spLocks noGrp="1"/>
          </p:cNvSpPr>
          <p:nvPr>
            <p:ph type="sldNum" sz="quarter" idx="5"/>
          </p:nvPr>
        </p:nvSpPr>
        <p:spPr/>
        <p:txBody>
          <a:bodyPr/>
          <a:lstStyle/>
          <a:p>
            <a:fld id="{40B77B47-C526-47C5-A1FC-F8203CB95117}" type="slidenum">
              <a:rPr lang="en-US" smtClean="0"/>
              <a:t>29</a:t>
            </a:fld>
            <a:endParaRPr lang="en-US"/>
          </a:p>
        </p:txBody>
      </p:sp>
    </p:spTree>
    <p:extLst>
      <p:ext uri="{BB962C8B-B14F-4D97-AF65-F5344CB8AC3E}">
        <p14:creationId xmlns:p14="http://schemas.microsoft.com/office/powerpoint/2010/main" val="1110604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E65A19A0-F8F0-466D-ABBE-47F7EA80D611}"/>
              </a:ext>
            </a:extLst>
          </p:cNvPr>
          <p:cNvSpPr/>
          <p:nvPr userDrawn="1"/>
        </p:nvSpPr>
        <p:spPr>
          <a:xfrm>
            <a:off x="-1" y="0"/>
            <a:ext cx="12192001" cy="648935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415D18-C816-4C1F-BEF1-7401FE8FEB56}"/>
              </a:ext>
            </a:extLst>
          </p:cNvPr>
          <p:cNvSpPr/>
          <p:nvPr userDrawn="1"/>
        </p:nvSpPr>
        <p:spPr>
          <a:xfrm rot="16200000">
            <a:off x="3656215" y="-2043546"/>
            <a:ext cx="4879570" cy="12192000"/>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2EFE14-D99D-41C3-B298-6CD64392D7EF}"/>
              </a:ext>
            </a:extLst>
          </p:cNvPr>
          <p:cNvSpPr>
            <a:spLocks noGrp="1"/>
          </p:cNvSpPr>
          <p:nvPr>
            <p:ph type="ctrTitle"/>
          </p:nvPr>
        </p:nvSpPr>
        <p:spPr>
          <a:xfrm>
            <a:off x="0" y="427471"/>
            <a:ext cx="9144000" cy="964132"/>
          </a:xfrm>
          <a:solidFill>
            <a:schemeClr val="accent1">
              <a:lumMod val="50000"/>
            </a:schemeClr>
          </a:solidFill>
          <a:ln>
            <a:noFill/>
          </a:ln>
        </p:spPr>
        <p:txBody>
          <a:bodyPr anchor="b"/>
          <a:lstStyle>
            <a:lvl1pPr algn="ctr">
              <a:defRPr sz="6000" b="1">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F2FA03D-BD9F-4AFB-981C-FD3BC4C5A52D}"/>
              </a:ext>
            </a:extLst>
          </p:cNvPr>
          <p:cNvSpPr>
            <a:spLocks noGrp="1"/>
          </p:cNvSpPr>
          <p:nvPr>
            <p:ph type="subTitle" idx="1"/>
          </p:nvPr>
        </p:nvSpPr>
        <p:spPr>
          <a:xfrm>
            <a:off x="0" y="2344188"/>
            <a:ext cx="4250575" cy="793865"/>
          </a:xfrm>
          <a:prstGeom prst="rect">
            <a:avLst/>
          </a:prstGeom>
          <a:solidFill>
            <a:schemeClr val="tx1">
              <a:lumMod val="75000"/>
              <a:lumOff val="25000"/>
            </a:schemeClr>
          </a:solidFill>
        </p:spPr>
        <p:txBody>
          <a:bodyPr anchor="ct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id="{251C9182-8C61-44B4-A4CE-35B3D732320C}"/>
              </a:ext>
            </a:extLst>
          </p:cNvPr>
          <p:cNvSpPr>
            <a:spLocks noGrp="1"/>
          </p:cNvSpPr>
          <p:nvPr>
            <p:ph type="dt" sz="half" idx="2"/>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8" name="Footer Placeholder 4">
            <a:extLst>
              <a:ext uri="{FF2B5EF4-FFF2-40B4-BE49-F238E27FC236}">
                <a16:creationId xmlns:a16="http://schemas.microsoft.com/office/drawing/2014/main" id="{5BFCCD74-3C2D-468E-A411-A5975CBC6400}"/>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9" name="Slide Number Placeholder 5">
            <a:extLst>
              <a:ext uri="{FF2B5EF4-FFF2-40B4-BE49-F238E27FC236}">
                <a16:creationId xmlns:a16="http://schemas.microsoft.com/office/drawing/2014/main" id="{020C44AE-2E3D-4052-BC8A-DB43F63E32D9}"/>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pic>
        <p:nvPicPr>
          <p:cNvPr id="12" name="Picture 11">
            <a:extLst>
              <a:ext uri="{FF2B5EF4-FFF2-40B4-BE49-F238E27FC236}">
                <a16:creationId xmlns:a16="http://schemas.microsoft.com/office/drawing/2014/main" id="{95EE96B3-1C3E-47B3-BDF0-C51C6B5C91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61378" y="3023755"/>
            <a:ext cx="4267570" cy="3371380"/>
          </a:xfrm>
          <a:prstGeom prst="rect">
            <a:avLst/>
          </a:prstGeom>
        </p:spPr>
      </p:pic>
    </p:spTree>
    <p:extLst>
      <p:ext uri="{BB962C8B-B14F-4D97-AF65-F5344CB8AC3E}">
        <p14:creationId xmlns:p14="http://schemas.microsoft.com/office/powerpoint/2010/main" val="2445586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EEE9-4BA9-451D-B55E-BA0A1B67B0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85D48F-D9E7-4CF5-BA60-CDB28E68ED45}"/>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346EDF1-26D0-48B7-8D77-107579897899}"/>
              </a:ext>
            </a:extLst>
          </p:cNvPr>
          <p:cNvSpPr>
            <a:spLocks noGrp="1"/>
          </p:cNvSpPr>
          <p:nvPr>
            <p:ph type="dt" sz="half" idx="2"/>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8" name="Footer Placeholder 4">
            <a:extLst>
              <a:ext uri="{FF2B5EF4-FFF2-40B4-BE49-F238E27FC236}">
                <a16:creationId xmlns:a16="http://schemas.microsoft.com/office/drawing/2014/main" id="{D23C970A-8B4D-40C2-B2AE-A8945FA5088B}"/>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9" name="Slide Number Placeholder 5">
            <a:extLst>
              <a:ext uri="{FF2B5EF4-FFF2-40B4-BE49-F238E27FC236}">
                <a16:creationId xmlns:a16="http://schemas.microsoft.com/office/drawing/2014/main" id="{FCC04C49-DAE1-4F5C-A5F0-6DDEE61C6FAC}"/>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Tree>
    <p:extLst>
      <p:ext uri="{BB962C8B-B14F-4D97-AF65-F5344CB8AC3E}">
        <p14:creationId xmlns:p14="http://schemas.microsoft.com/office/powerpoint/2010/main" val="1979228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8D4A18-8937-4E19-99B8-8C845755AB54}"/>
              </a:ext>
            </a:extLst>
          </p:cNvPr>
          <p:cNvSpPr>
            <a:spLocks noGrp="1"/>
          </p:cNvSpPr>
          <p:nvPr>
            <p:ph type="title" orient="vert"/>
          </p:nvPr>
        </p:nvSpPr>
        <p:spPr>
          <a:xfrm>
            <a:off x="10008523" y="0"/>
            <a:ext cx="1935480" cy="649224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A60042-84E1-41BF-A1A4-4F6ABECD6464}"/>
              </a:ext>
            </a:extLst>
          </p:cNvPr>
          <p:cNvSpPr>
            <a:spLocks noGrp="1"/>
          </p:cNvSpPr>
          <p:nvPr>
            <p:ph type="body" orient="vert" idx="1"/>
          </p:nvPr>
        </p:nvSpPr>
        <p:spPr>
          <a:xfrm>
            <a:off x="838199" y="365125"/>
            <a:ext cx="8638309"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97837DF-CE63-41DC-892F-E3987088D1A1}"/>
              </a:ext>
            </a:extLst>
          </p:cNvPr>
          <p:cNvSpPr>
            <a:spLocks noGrp="1"/>
          </p:cNvSpPr>
          <p:nvPr>
            <p:ph type="dt" sz="half" idx="2"/>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8" name="Footer Placeholder 4">
            <a:extLst>
              <a:ext uri="{FF2B5EF4-FFF2-40B4-BE49-F238E27FC236}">
                <a16:creationId xmlns:a16="http://schemas.microsoft.com/office/drawing/2014/main" id="{8C43B9ED-9BDF-464A-943A-58502E332C27}"/>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9" name="Slide Number Placeholder 5">
            <a:extLst>
              <a:ext uri="{FF2B5EF4-FFF2-40B4-BE49-F238E27FC236}">
                <a16:creationId xmlns:a16="http://schemas.microsoft.com/office/drawing/2014/main" id="{BEC7E8EE-C09E-41CD-9308-CD15BEB22920}"/>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Tree>
    <p:extLst>
      <p:ext uri="{BB962C8B-B14F-4D97-AF65-F5344CB8AC3E}">
        <p14:creationId xmlns:p14="http://schemas.microsoft.com/office/powerpoint/2010/main" val="1737520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6C18D-BF36-43C0-9DE6-BAE727233F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0C1E89-3857-461C-A942-5F9B36CABCDD}"/>
              </a:ext>
            </a:extLst>
          </p:cNvPr>
          <p:cNvSpPr>
            <a:spLocks noGrp="1"/>
          </p:cNvSpPr>
          <p:nvPr>
            <p:ph idx="1"/>
          </p:nvPr>
        </p:nvSpPr>
        <p:spPr>
          <a:xfrm>
            <a:off x="838200" y="1825625"/>
            <a:ext cx="10515600" cy="4351338"/>
          </a:xfrm>
          <a:prstGeom prst="rect">
            <a:avLst/>
          </a:prstGeom>
        </p:spPr>
        <p:txBody>
          <a:bodyPr/>
          <a:lstStyle>
            <a:lvl1pPr marL="228600" indent="-228600">
              <a:buFont typeface="Wingdings" panose="05000000000000000000" pitchFamily="2" charset="2"/>
              <a:buChar char="v"/>
              <a:defRPr/>
            </a:lvl1pPr>
            <a:lvl3pPr marL="1143000" indent="-228600">
              <a:buFont typeface="Wingdings" panose="05000000000000000000" pitchFamily="2" charset="2"/>
              <a:buChar char="§"/>
              <a:defRPr/>
            </a:lvl3pPr>
            <a:lvl4pPr marL="1600200" indent="-228600">
              <a:buFont typeface="Courier New" panose="02070309020205020404" pitchFamily="49" charset="0"/>
              <a:buChar char="o"/>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a:extLst>
              <a:ext uri="{FF2B5EF4-FFF2-40B4-BE49-F238E27FC236}">
                <a16:creationId xmlns:a16="http://schemas.microsoft.com/office/drawing/2014/main" id="{540407AE-B65D-4D6F-8E8B-2C740ABC3BAD}"/>
              </a:ext>
            </a:extLst>
          </p:cNvPr>
          <p:cNvSpPr>
            <a:spLocks noGrp="1"/>
          </p:cNvSpPr>
          <p:nvPr>
            <p:ph type="dt" sz="half" idx="2"/>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8" name="Footer Placeholder 4">
            <a:extLst>
              <a:ext uri="{FF2B5EF4-FFF2-40B4-BE49-F238E27FC236}">
                <a16:creationId xmlns:a16="http://schemas.microsoft.com/office/drawing/2014/main" id="{B0C7C7F8-C6F7-4B26-8172-4975BC0D97DE}"/>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9" name="Slide Number Placeholder 5">
            <a:extLst>
              <a:ext uri="{FF2B5EF4-FFF2-40B4-BE49-F238E27FC236}">
                <a16:creationId xmlns:a16="http://schemas.microsoft.com/office/drawing/2014/main" id="{CA48E909-35C4-41CA-97BD-B52A2D421EB6}"/>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Tree>
    <p:extLst>
      <p:ext uri="{BB962C8B-B14F-4D97-AF65-F5344CB8AC3E}">
        <p14:creationId xmlns:p14="http://schemas.microsoft.com/office/powerpoint/2010/main" val="1748277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86D45-BE57-4D52-8AA7-A971CD7B0ABF}"/>
              </a:ext>
            </a:extLst>
          </p:cNvPr>
          <p:cNvSpPr>
            <a:spLocks noGrp="1"/>
          </p:cNvSpPr>
          <p:nvPr>
            <p:ph type="title"/>
          </p:nvPr>
        </p:nvSpPr>
        <p:spPr>
          <a:xfrm>
            <a:off x="838200" y="-21418"/>
            <a:ext cx="10515600" cy="2354072"/>
          </a:xfrm>
        </p:spPr>
        <p:txBody>
          <a:bodyPr anchor="b"/>
          <a:lstStyle>
            <a:lvl1pPr algn="ctr">
              <a:defRPr sz="6000"/>
            </a:lvl1pPr>
          </a:lstStyle>
          <a:p>
            <a:r>
              <a:rPr lang="en-US"/>
              <a:t>Click to edit Master title style</a:t>
            </a:r>
          </a:p>
        </p:txBody>
      </p:sp>
      <p:sp>
        <p:nvSpPr>
          <p:cNvPr id="3" name="Text Placeholder 2">
            <a:extLst>
              <a:ext uri="{FF2B5EF4-FFF2-40B4-BE49-F238E27FC236}">
                <a16:creationId xmlns:a16="http://schemas.microsoft.com/office/drawing/2014/main" id="{C17369E7-AF0C-4575-A907-9D29D30CBE61}"/>
              </a:ext>
            </a:extLst>
          </p:cNvPr>
          <p:cNvSpPr>
            <a:spLocks noGrp="1"/>
          </p:cNvSpPr>
          <p:nvPr>
            <p:ph type="body" idx="1"/>
          </p:nvPr>
        </p:nvSpPr>
        <p:spPr>
          <a:xfrm>
            <a:off x="831850" y="2444621"/>
            <a:ext cx="10515600" cy="3645030"/>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BA93A9ED-D937-4CFD-A69C-D840ADE60120}"/>
              </a:ext>
            </a:extLst>
          </p:cNvPr>
          <p:cNvSpPr>
            <a:spLocks noGrp="1"/>
          </p:cNvSpPr>
          <p:nvPr>
            <p:ph type="dt" sz="half" idx="2"/>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8" name="Footer Placeholder 4">
            <a:extLst>
              <a:ext uri="{FF2B5EF4-FFF2-40B4-BE49-F238E27FC236}">
                <a16:creationId xmlns:a16="http://schemas.microsoft.com/office/drawing/2014/main" id="{FC2098E9-7564-4724-B5CF-B79EF0222EDE}"/>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9" name="Slide Number Placeholder 5">
            <a:extLst>
              <a:ext uri="{FF2B5EF4-FFF2-40B4-BE49-F238E27FC236}">
                <a16:creationId xmlns:a16="http://schemas.microsoft.com/office/drawing/2014/main" id="{0FFDBEEF-0E3F-401B-8691-25874F4D6D9F}"/>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Tree>
    <p:extLst>
      <p:ext uri="{BB962C8B-B14F-4D97-AF65-F5344CB8AC3E}">
        <p14:creationId xmlns:p14="http://schemas.microsoft.com/office/powerpoint/2010/main" val="4145587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E14C8-C59E-49E9-A963-56A1BF45B5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CC7E75-1F62-4593-9B97-BEE0A00FFB5A}"/>
              </a:ext>
            </a:extLst>
          </p:cNvPr>
          <p:cNvSpPr>
            <a:spLocks noGrp="1"/>
          </p:cNvSpPr>
          <p:nvPr>
            <p:ph sz="half" idx="1"/>
          </p:nvPr>
        </p:nvSpPr>
        <p:spPr>
          <a:xfrm>
            <a:off x="447505"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A76CD4-3170-4B09-ADAC-6240BD8FC2D5}"/>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3601585A-48D8-4701-89C8-F26A1394D904}"/>
              </a:ext>
            </a:extLst>
          </p:cNvPr>
          <p:cNvSpPr>
            <a:spLocks noGrp="1"/>
          </p:cNvSpPr>
          <p:nvPr>
            <p:ph type="dt" sz="half" idx="10"/>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9" name="Footer Placeholder 4">
            <a:extLst>
              <a:ext uri="{FF2B5EF4-FFF2-40B4-BE49-F238E27FC236}">
                <a16:creationId xmlns:a16="http://schemas.microsoft.com/office/drawing/2014/main" id="{9455ECBD-6A57-4525-B632-3327BC041F5C}"/>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10" name="Slide Number Placeholder 5">
            <a:extLst>
              <a:ext uri="{FF2B5EF4-FFF2-40B4-BE49-F238E27FC236}">
                <a16:creationId xmlns:a16="http://schemas.microsoft.com/office/drawing/2014/main" id="{764C675B-81B2-4D3A-8B7D-46B6BF0BD552}"/>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Tree>
    <p:extLst>
      <p:ext uri="{BB962C8B-B14F-4D97-AF65-F5344CB8AC3E}">
        <p14:creationId xmlns:p14="http://schemas.microsoft.com/office/powerpoint/2010/main" val="341279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AA0E534-6B80-45C7-B3B9-43FAB451F322}"/>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5A3663-7744-4303-992C-9F0A24168485}"/>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822356-6561-44FF-8EBC-70818118F36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F007CD-016E-422B-ACC2-DD7C660049FD}"/>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3">
            <a:extLst>
              <a:ext uri="{FF2B5EF4-FFF2-40B4-BE49-F238E27FC236}">
                <a16:creationId xmlns:a16="http://schemas.microsoft.com/office/drawing/2014/main" id="{D5C83AD1-69DE-4617-8324-4204FEF68E95}"/>
              </a:ext>
            </a:extLst>
          </p:cNvPr>
          <p:cNvSpPr>
            <a:spLocks noGrp="1"/>
          </p:cNvSpPr>
          <p:nvPr>
            <p:ph type="dt" sz="half" idx="10"/>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11" name="Footer Placeholder 4">
            <a:extLst>
              <a:ext uri="{FF2B5EF4-FFF2-40B4-BE49-F238E27FC236}">
                <a16:creationId xmlns:a16="http://schemas.microsoft.com/office/drawing/2014/main" id="{17B0011A-1EA7-406D-935E-EDE4E341022C}"/>
              </a:ext>
            </a:extLst>
          </p:cNvPr>
          <p:cNvSpPr>
            <a:spLocks noGrp="1"/>
          </p:cNvSpPr>
          <p:nvPr>
            <p:ph type="ftr" sz="quarter" idx="11"/>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12" name="Slide Number Placeholder 5">
            <a:extLst>
              <a:ext uri="{FF2B5EF4-FFF2-40B4-BE49-F238E27FC236}">
                <a16:creationId xmlns:a16="http://schemas.microsoft.com/office/drawing/2014/main" id="{12A2E2EB-5B61-4FFC-A2B6-E3F377578B71}"/>
              </a:ext>
            </a:extLst>
          </p:cNvPr>
          <p:cNvSpPr>
            <a:spLocks noGrp="1"/>
          </p:cNvSpPr>
          <p:nvPr>
            <p:ph type="sldNum" sz="quarter" idx="12"/>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
        <p:nvSpPr>
          <p:cNvPr id="13" name="Title 1">
            <a:extLst>
              <a:ext uri="{FF2B5EF4-FFF2-40B4-BE49-F238E27FC236}">
                <a16:creationId xmlns:a16="http://schemas.microsoft.com/office/drawing/2014/main" id="{6E3098F3-9243-4C51-A800-2278F62CCA39}"/>
              </a:ext>
            </a:extLst>
          </p:cNvPr>
          <p:cNvSpPr txBox="1">
            <a:spLocks/>
          </p:cNvSpPr>
          <p:nvPr userDrawn="1"/>
        </p:nvSpPr>
        <p:spPr>
          <a:xfrm>
            <a:off x="0" y="232120"/>
            <a:ext cx="6849687" cy="1056353"/>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a:lstStyle>
          <a:p>
            <a:r>
              <a:rPr lang="en-US"/>
              <a:t>Click to edit Master title style</a:t>
            </a:r>
          </a:p>
        </p:txBody>
      </p:sp>
    </p:spTree>
    <p:extLst>
      <p:ext uri="{BB962C8B-B14F-4D97-AF65-F5344CB8AC3E}">
        <p14:creationId xmlns:p14="http://schemas.microsoft.com/office/powerpoint/2010/main" val="100647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D4C7A-2F0D-4AB3-95C5-E3312B60310D}"/>
              </a:ext>
            </a:extLst>
          </p:cNvPr>
          <p:cNvSpPr>
            <a:spLocks noGrp="1"/>
          </p:cNvSpPr>
          <p:nvPr>
            <p:ph type="title"/>
          </p:nvPr>
        </p:nvSpPr>
        <p:spPr/>
        <p:txBody>
          <a:bodyPr/>
          <a:lstStyle/>
          <a:p>
            <a:r>
              <a:rPr lang="en-US"/>
              <a:t>Click to edit Master title style</a:t>
            </a:r>
          </a:p>
        </p:txBody>
      </p:sp>
      <p:sp>
        <p:nvSpPr>
          <p:cNvPr id="8" name="Date Placeholder 3">
            <a:extLst>
              <a:ext uri="{FF2B5EF4-FFF2-40B4-BE49-F238E27FC236}">
                <a16:creationId xmlns:a16="http://schemas.microsoft.com/office/drawing/2014/main" id="{77810B59-59C1-488A-8185-C2CB10A80752}"/>
              </a:ext>
            </a:extLst>
          </p:cNvPr>
          <p:cNvSpPr>
            <a:spLocks noGrp="1"/>
          </p:cNvSpPr>
          <p:nvPr>
            <p:ph type="dt" sz="half" idx="2"/>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9" name="Footer Placeholder 4">
            <a:extLst>
              <a:ext uri="{FF2B5EF4-FFF2-40B4-BE49-F238E27FC236}">
                <a16:creationId xmlns:a16="http://schemas.microsoft.com/office/drawing/2014/main" id="{08C629A5-CDDF-40B6-AD65-FE2A8D4153A9}"/>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10" name="Slide Number Placeholder 5">
            <a:extLst>
              <a:ext uri="{FF2B5EF4-FFF2-40B4-BE49-F238E27FC236}">
                <a16:creationId xmlns:a16="http://schemas.microsoft.com/office/drawing/2014/main" id="{7BC03F2C-01F9-4F1D-87A3-5BCFCAD8FD02}"/>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Tree>
    <p:extLst>
      <p:ext uri="{BB962C8B-B14F-4D97-AF65-F5344CB8AC3E}">
        <p14:creationId xmlns:p14="http://schemas.microsoft.com/office/powerpoint/2010/main" val="1351904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D7C9D141-8094-44EE-BB86-8A3B8F704E11}"/>
              </a:ext>
            </a:extLst>
          </p:cNvPr>
          <p:cNvSpPr>
            <a:spLocks noGrp="1"/>
          </p:cNvSpPr>
          <p:nvPr>
            <p:ph type="dt" sz="half" idx="2"/>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6" name="Footer Placeholder 4">
            <a:extLst>
              <a:ext uri="{FF2B5EF4-FFF2-40B4-BE49-F238E27FC236}">
                <a16:creationId xmlns:a16="http://schemas.microsoft.com/office/drawing/2014/main" id="{AA6A1231-7D8A-4FE6-8BA1-8111942B9055}"/>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7" name="Slide Number Placeholder 5">
            <a:extLst>
              <a:ext uri="{FF2B5EF4-FFF2-40B4-BE49-F238E27FC236}">
                <a16:creationId xmlns:a16="http://schemas.microsoft.com/office/drawing/2014/main" id="{C9514E1E-6CEB-4AAD-B447-29205381AC09}"/>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Tree>
    <p:extLst>
      <p:ext uri="{BB962C8B-B14F-4D97-AF65-F5344CB8AC3E}">
        <p14:creationId xmlns:p14="http://schemas.microsoft.com/office/powerpoint/2010/main" val="3483333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55E429-FD5A-48B6-8AC6-C7E7F619CF1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5E04B73D-77CD-4804-8FD2-FA9A1C5BDCBC}"/>
              </a:ext>
            </a:extLst>
          </p:cNvPr>
          <p:cNvSpPr>
            <a:spLocks noGrp="1"/>
          </p:cNvSpPr>
          <p:nvPr>
            <p:ph type="dt" sz="half" idx="10"/>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9" name="Footer Placeholder 4">
            <a:extLst>
              <a:ext uri="{FF2B5EF4-FFF2-40B4-BE49-F238E27FC236}">
                <a16:creationId xmlns:a16="http://schemas.microsoft.com/office/drawing/2014/main" id="{5D2BCBD3-1E53-4096-9C82-CFAA2CA4781D}"/>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10" name="Slide Number Placeholder 5">
            <a:extLst>
              <a:ext uri="{FF2B5EF4-FFF2-40B4-BE49-F238E27FC236}">
                <a16:creationId xmlns:a16="http://schemas.microsoft.com/office/drawing/2014/main" id="{210A4830-C6F7-4E27-8F17-CD03EF904219}"/>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
        <p:nvSpPr>
          <p:cNvPr id="11" name="Title 1">
            <a:extLst>
              <a:ext uri="{FF2B5EF4-FFF2-40B4-BE49-F238E27FC236}">
                <a16:creationId xmlns:a16="http://schemas.microsoft.com/office/drawing/2014/main" id="{EEC8D21E-3FD6-48C6-97E6-2578F71CFA2E}"/>
              </a:ext>
            </a:extLst>
          </p:cNvPr>
          <p:cNvSpPr txBox="1">
            <a:spLocks/>
          </p:cNvSpPr>
          <p:nvPr userDrawn="1"/>
        </p:nvSpPr>
        <p:spPr>
          <a:xfrm>
            <a:off x="839788" y="457200"/>
            <a:ext cx="3932237" cy="1072342"/>
          </a:xfrm>
          <a:prstGeom prst="rect">
            <a:avLst/>
          </a:prstGeom>
          <a:solidFill>
            <a:schemeClr val="accent1">
              <a:lumMod val="50000"/>
            </a:schemeClr>
          </a:solidFill>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chemeClr val="bg1"/>
                </a:solidFill>
                <a:latin typeface="+mj-lt"/>
                <a:ea typeface="+mj-ea"/>
                <a:cs typeface="+mj-cs"/>
              </a:defRPr>
            </a:lvl1pPr>
          </a:lstStyle>
          <a:p>
            <a:r>
              <a:rPr lang="en-US" dirty="0"/>
              <a:t>Click to edit Master title style</a:t>
            </a:r>
          </a:p>
        </p:txBody>
      </p:sp>
      <p:sp>
        <p:nvSpPr>
          <p:cNvPr id="12" name="Text Placeholder 3">
            <a:extLst>
              <a:ext uri="{FF2B5EF4-FFF2-40B4-BE49-F238E27FC236}">
                <a16:creationId xmlns:a16="http://schemas.microsoft.com/office/drawing/2014/main" id="{BFE2100B-4B4B-41DC-99EC-C1ED6DB7EC3F}"/>
              </a:ext>
            </a:extLst>
          </p:cNvPr>
          <p:cNvSpPr>
            <a:spLocks noGrp="1"/>
          </p:cNvSpPr>
          <p:nvPr>
            <p:ph type="body" sz="half" idx="11"/>
          </p:nvPr>
        </p:nvSpPr>
        <p:spPr>
          <a:xfrm>
            <a:off x="839788" y="1604356"/>
            <a:ext cx="3932237" cy="426463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23250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36A78FA-03C3-453D-8198-0BB872E98270}"/>
              </a:ext>
            </a:extLst>
          </p:cNvPr>
          <p:cNvSpPr>
            <a:spLocks noGrp="1"/>
          </p:cNvSpPr>
          <p:nvPr>
            <p:ph type="pic" idx="1"/>
          </p:nvPr>
        </p:nvSpPr>
        <p:spPr>
          <a:xfrm>
            <a:off x="7148945" y="0"/>
            <a:ext cx="5051367" cy="649224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Parallelogram 10">
            <a:extLst>
              <a:ext uri="{FF2B5EF4-FFF2-40B4-BE49-F238E27FC236}">
                <a16:creationId xmlns:a16="http://schemas.microsoft.com/office/drawing/2014/main" id="{30DD1493-7894-4BD0-A9B3-2F12EBA084D5}"/>
              </a:ext>
            </a:extLst>
          </p:cNvPr>
          <p:cNvSpPr/>
          <p:nvPr userDrawn="1"/>
        </p:nvSpPr>
        <p:spPr>
          <a:xfrm flipH="1">
            <a:off x="3905597" y="1"/>
            <a:ext cx="6400800" cy="6492240"/>
          </a:xfrm>
          <a:prstGeom prst="parallelogram">
            <a:avLst>
              <a:gd name="adj" fmla="val 49415"/>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09703C64-979F-4FE1-B5B3-CC6010EDD7D0}"/>
              </a:ext>
            </a:extLst>
          </p:cNvPr>
          <p:cNvSpPr>
            <a:spLocks noGrp="1"/>
          </p:cNvSpPr>
          <p:nvPr>
            <p:ph type="body" sz="half" idx="2"/>
          </p:nvPr>
        </p:nvSpPr>
        <p:spPr>
          <a:xfrm>
            <a:off x="673532" y="1604356"/>
            <a:ext cx="3932237" cy="426463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3">
            <a:extLst>
              <a:ext uri="{FF2B5EF4-FFF2-40B4-BE49-F238E27FC236}">
                <a16:creationId xmlns:a16="http://schemas.microsoft.com/office/drawing/2014/main" id="{5765FEBB-802C-4211-B919-12991EE17571}"/>
              </a:ext>
            </a:extLst>
          </p:cNvPr>
          <p:cNvSpPr>
            <a:spLocks noGrp="1"/>
          </p:cNvSpPr>
          <p:nvPr>
            <p:ph type="dt" sz="half" idx="10"/>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9" name="Footer Placeholder 4">
            <a:extLst>
              <a:ext uri="{FF2B5EF4-FFF2-40B4-BE49-F238E27FC236}">
                <a16:creationId xmlns:a16="http://schemas.microsoft.com/office/drawing/2014/main" id="{DC2E30BA-38FF-4BF8-AC1D-85783F2809CF}"/>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10" name="Slide Number Placeholder 5">
            <a:extLst>
              <a:ext uri="{FF2B5EF4-FFF2-40B4-BE49-F238E27FC236}">
                <a16:creationId xmlns:a16="http://schemas.microsoft.com/office/drawing/2014/main" id="{EA9D029D-2EFA-4B58-ADC1-D3F0856EBA04}"/>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
        <p:nvSpPr>
          <p:cNvPr id="12" name="Title 1">
            <a:extLst>
              <a:ext uri="{FF2B5EF4-FFF2-40B4-BE49-F238E27FC236}">
                <a16:creationId xmlns:a16="http://schemas.microsoft.com/office/drawing/2014/main" id="{597D436A-8D65-43C3-83F5-0A01FF2E9477}"/>
              </a:ext>
            </a:extLst>
          </p:cNvPr>
          <p:cNvSpPr txBox="1">
            <a:spLocks/>
          </p:cNvSpPr>
          <p:nvPr userDrawn="1"/>
        </p:nvSpPr>
        <p:spPr>
          <a:xfrm>
            <a:off x="0" y="232120"/>
            <a:ext cx="6849687" cy="1056353"/>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a:lstStyle>
          <a:p>
            <a:r>
              <a:rPr lang="en-US"/>
              <a:t>Click to edit Master title style</a:t>
            </a:r>
          </a:p>
        </p:txBody>
      </p:sp>
    </p:spTree>
    <p:extLst>
      <p:ext uri="{BB962C8B-B14F-4D97-AF65-F5344CB8AC3E}">
        <p14:creationId xmlns:p14="http://schemas.microsoft.com/office/powerpoint/2010/main" val="1032001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11D2F8-12BD-465C-9AF5-8F0ADFED62AC}"/>
              </a:ext>
            </a:extLst>
          </p:cNvPr>
          <p:cNvSpPr/>
          <p:nvPr userDrawn="1"/>
        </p:nvSpPr>
        <p:spPr>
          <a:xfrm>
            <a:off x="0" y="0"/>
            <a:ext cx="12192000" cy="6489358"/>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FAE22648-A393-4F3B-83D7-C84AAE4320DF}"/>
              </a:ext>
            </a:extLst>
          </p:cNvPr>
          <p:cNvPicPr>
            <a:picLocks noChangeAspect="1"/>
          </p:cNvPicPr>
          <p:nvPr userDrawn="1"/>
        </p:nvPicPr>
        <p:blipFill>
          <a:blip r:embed="rId13">
            <a:alphaModFix amt="5000"/>
            <a:extLst>
              <a:ext uri="{28A0092B-C50C-407E-A947-70E740481C1C}">
                <a14:useLocalDpi xmlns:a14="http://schemas.microsoft.com/office/drawing/2010/main" val="0"/>
              </a:ext>
            </a:extLst>
          </a:blip>
          <a:stretch>
            <a:fillRect/>
          </a:stretch>
        </p:blipFill>
        <p:spPr>
          <a:xfrm>
            <a:off x="1960418" y="23401"/>
            <a:ext cx="8271163" cy="6534219"/>
          </a:xfrm>
          <a:prstGeom prst="rect">
            <a:avLst/>
          </a:prstGeom>
        </p:spPr>
      </p:pic>
      <p:sp>
        <p:nvSpPr>
          <p:cNvPr id="9" name="Rectangle 8">
            <a:extLst>
              <a:ext uri="{FF2B5EF4-FFF2-40B4-BE49-F238E27FC236}">
                <a16:creationId xmlns:a16="http://schemas.microsoft.com/office/drawing/2014/main" id="{4228761E-D4DC-45B0-8C96-187AD22B90DA}"/>
              </a:ext>
            </a:extLst>
          </p:cNvPr>
          <p:cNvSpPr/>
          <p:nvPr userDrawn="1"/>
        </p:nvSpPr>
        <p:spPr>
          <a:xfrm>
            <a:off x="1" y="6492875"/>
            <a:ext cx="12192000" cy="365125"/>
          </a:xfrm>
          <a:prstGeom prst="rect">
            <a:avLst/>
          </a:prstGeom>
          <a:solidFill>
            <a:schemeClr val="tx1">
              <a:lumMod val="65000"/>
              <a:lumOff val="3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9DD205DA-F305-42E2-B4C4-C8557DE41C0C}"/>
              </a:ext>
            </a:extLst>
          </p:cNvPr>
          <p:cNvSpPr>
            <a:spLocks noGrp="1"/>
          </p:cNvSpPr>
          <p:nvPr>
            <p:ph type="title"/>
          </p:nvPr>
        </p:nvSpPr>
        <p:spPr>
          <a:xfrm>
            <a:off x="0" y="232120"/>
            <a:ext cx="6849687" cy="1056353"/>
          </a:xfrm>
          <a:prstGeom prst="rect">
            <a:avLst/>
          </a:prstGeom>
          <a:solidFill>
            <a:schemeClr val="accent1">
              <a:lumMod val="50000"/>
            </a:schemeClr>
          </a:solidFill>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F89C8D3-AB94-4113-A04D-7B8BB7F55A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B13BAC5-3CFE-449C-A4A5-520B44E36319}"/>
              </a:ext>
            </a:extLst>
          </p:cNvPr>
          <p:cNvSpPr>
            <a:spLocks noGrp="1"/>
          </p:cNvSpPr>
          <p:nvPr>
            <p:ph type="dt" sz="half" idx="2"/>
          </p:nvPr>
        </p:nvSpPr>
        <p:spPr>
          <a:xfrm>
            <a:off x="838200" y="6559379"/>
            <a:ext cx="2743200" cy="228600"/>
          </a:xfrm>
          <a:prstGeom prst="rect">
            <a:avLst/>
          </a:prstGeom>
        </p:spPr>
        <p:txBody>
          <a:bodyPr vert="horz" lIns="91440" tIns="45720" rIns="91440" bIns="45720" rtlCol="0" anchor="ctr"/>
          <a:lstStyle>
            <a:lvl1pPr algn="l">
              <a:defRPr sz="1200">
                <a:solidFill>
                  <a:schemeClr val="bg1"/>
                </a:solidFill>
              </a:defRPr>
            </a:lvl1pPr>
          </a:lstStyle>
          <a:p>
            <a:fld id="{AA1BAAE9-89B7-4B42-A5DA-CB5F92811168}" type="datetimeFigureOut">
              <a:rPr lang="en-US" smtClean="0"/>
              <a:pPr/>
              <a:t>9/8/2024</a:t>
            </a:fld>
            <a:endParaRPr lang="en-US"/>
          </a:p>
        </p:txBody>
      </p:sp>
      <p:sp>
        <p:nvSpPr>
          <p:cNvPr id="5" name="Footer Placeholder 4">
            <a:extLst>
              <a:ext uri="{FF2B5EF4-FFF2-40B4-BE49-F238E27FC236}">
                <a16:creationId xmlns:a16="http://schemas.microsoft.com/office/drawing/2014/main" id="{629A6484-ABFA-4859-B3CA-80F32AFAB48E}"/>
              </a:ext>
            </a:extLst>
          </p:cNvPr>
          <p:cNvSpPr>
            <a:spLocks noGrp="1"/>
          </p:cNvSpPr>
          <p:nvPr>
            <p:ph type="ftr" sz="quarter" idx="3"/>
          </p:nvPr>
        </p:nvSpPr>
        <p:spPr>
          <a:xfrm>
            <a:off x="4038600" y="6559379"/>
            <a:ext cx="4114800" cy="22860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a:extLst>
              <a:ext uri="{FF2B5EF4-FFF2-40B4-BE49-F238E27FC236}">
                <a16:creationId xmlns:a16="http://schemas.microsoft.com/office/drawing/2014/main" id="{435F506F-A8D6-49EA-93A9-26BE6708EDBB}"/>
              </a:ext>
            </a:extLst>
          </p:cNvPr>
          <p:cNvSpPr>
            <a:spLocks noGrp="1"/>
          </p:cNvSpPr>
          <p:nvPr>
            <p:ph type="sldNum" sz="quarter" idx="4"/>
          </p:nvPr>
        </p:nvSpPr>
        <p:spPr>
          <a:xfrm>
            <a:off x="8610600" y="6559379"/>
            <a:ext cx="2743200" cy="228600"/>
          </a:xfrm>
          <a:prstGeom prst="rect">
            <a:avLst/>
          </a:prstGeom>
        </p:spPr>
        <p:txBody>
          <a:bodyPr vert="horz" lIns="91440" tIns="45720" rIns="91440" bIns="45720" rtlCol="0" anchor="ctr"/>
          <a:lstStyle>
            <a:lvl1pPr algn="r">
              <a:defRPr sz="1200">
                <a:solidFill>
                  <a:schemeClr val="bg1"/>
                </a:solidFill>
              </a:defRPr>
            </a:lvl1pPr>
          </a:lstStyle>
          <a:p>
            <a:fld id="{1204AFC1-3EBF-4496-9122-C0B822AF5038}" type="slidenum">
              <a:rPr lang="en-US" smtClean="0"/>
              <a:pPr/>
              <a:t>‹#›</a:t>
            </a:fld>
            <a:endParaRPr lang="en-US"/>
          </a:p>
        </p:txBody>
      </p:sp>
    </p:spTree>
    <p:extLst>
      <p:ext uri="{BB962C8B-B14F-4D97-AF65-F5344CB8AC3E}">
        <p14:creationId xmlns:p14="http://schemas.microsoft.com/office/powerpoint/2010/main" val="995488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ksbn.kansas.gov/np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ksbn.kansas.gov/wp-content/uploads/Forms/Test_Before_Transcrip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ksbn.kansas.gov/wp-content/uploads/2024/08/FQR.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ksbn.kansas.gov/wp-content/uploads/2024/08/Degree-Pla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ksbn.kansas.gov/wp-content/uploads/Education/Major_Curriculum_Chang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ksbn.kansas.gov/wp-content/uploads/Education/Minor_Curriculum_Change.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ksbn.kansas.gov/pn-program-iv-therapy-roster/" TargetMode="External"/><Relationship Id="rId2" Type="http://schemas.openxmlformats.org/officeDocument/2006/relationships/hyperlink" Target="mailto:stacy.johnson@ks.gov"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ksbn.kansas.gov/wp-content/uploads/Forms/Test_Before_Transcript.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ksbn.kansas.gov/nclex-accommodation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nclex.com/files/2023_NCLEX_Candidate_Bulletin.pdf" TargetMode="External"/><Relationship Id="rId4" Type="http://schemas.openxmlformats.org/officeDocument/2006/relationships/hyperlink" Target="http://www.nclex.com/"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ksbn.kansas.gov/wp-content/uploads/Forms/PETITION-FOR-EXAMINATION-TEST-OR-RETEST.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hyperlink" Target="https://transom.mountainmeasurement.com/ncsbn/seminars" TargetMode="External"/><Relationship Id="rId4" Type="http://schemas.openxmlformats.org/officeDocument/2006/relationships/hyperlink" Target="https://reports.mountainmeasurement.com/nclex/faq"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governor.kansas.gov/serving-kansans/office-of-appointment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ksbn.kansas.gov/legal-background-info/" TargetMode="External"/><Relationship Id="rId2" Type="http://schemas.openxmlformats.org/officeDocument/2006/relationships/hyperlink" Target="https://ksbn.kansas.gov/administrator-resources/"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ksbn.kansas.gov/annual-report/" TargetMode="External"/><Relationship Id="rId2" Type="http://schemas.openxmlformats.org/officeDocument/2006/relationships/hyperlink" Target="https://ksbn.kansas.gov/programs/" TargetMode="External"/><Relationship Id="rId1" Type="http://schemas.openxmlformats.org/officeDocument/2006/relationships/slideLayout" Target="../slideLayouts/slideLayout2.xml"/><Relationship Id="rId5" Type="http://schemas.openxmlformats.org/officeDocument/2006/relationships/hyperlink" Target="https://ksbn.kansas.gov/wp-content/uploads/Resources/articles.pdf" TargetMode="External"/><Relationship Id="rId4" Type="http://schemas.openxmlformats.org/officeDocument/2006/relationships/hyperlink" Target="https://ksbn.kansas.gov/wp-content/uploads/Misc/StrategicPlan.pdf"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mailto:Jamanry@fhsu.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ksbn.kansas.gov/board-meeting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mailto:mhailey@dc3.edu"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mailto:Michaelle.bliss@colbycc.edu"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mailto:Carol.moreland@ks.gov" TargetMode="External"/><Relationship Id="rId2" Type="http://schemas.openxmlformats.org/officeDocument/2006/relationships/hyperlink" Target="mailto:Janelle.martin@ks.gov" TargetMode="External"/><Relationship Id="rId1" Type="http://schemas.openxmlformats.org/officeDocument/2006/relationships/slideLayout" Target="../slideLayouts/slideLayout2.xml"/><Relationship Id="rId4" Type="http://schemas.openxmlformats.org/officeDocument/2006/relationships/hyperlink" Target="mailto:stacy.johnson@ks.gov"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mailto:raeannbyrd@ks.gov" TargetMode="External"/><Relationship Id="rId2" Type="http://schemas.openxmlformats.org/officeDocument/2006/relationships/hyperlink" Target="mailto:karen.mcgill@ks.gov" TargetMode="External"/><Relationship Id="rId1" Type="http://schemas.openxmlformats.org/officeDocument/2006/relationships/slideLayout" Target="../slideLayouts/slideLayout2.xml"/><Relationship Id="rId4" Type="http://schemas.openxmlformats.org/officeDocument/2006/relationships/hyperlink" Target="mailto:evan.Faulkner@ks.gov"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ksbn.kansas.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DAD86-09EF-470C-A7C9-E699D8314211}"/>
              </a:ext>
            </a:extLst>
          </p:cNvPr>
          <p:cNvSpPr>
            <a:spLocks noGrp="1"/>
          </p:cNvSpPr>
          <p:nvPr>
            <p:ph type="ctrTitle"/>
          </p:nvPr>
        </p:nvSpPr>
        <p:spPr>
          <a:xfrm>
            <a:off x="0" y="427471"/>
            <a:ext cx="9144000" cy="1558492"/>
          </a:xfrm>
        </p:spPr>
        <p:txBody>
          <a:bodyPr>
            <a:normAutofit fontScale="90000"/>
          </a:bodyPr>
          <a:lstStyle/>
          <a:p>
            <a:r>
              <a:rPr lang="en-US" dirty="0"/>
              <a:t>2024 New Program Administrator Orientation</a:t>
            </a:r>
          </a:p>
        </p:txBody>
      </p:sp>
      <p:sp>
        <p:nvSpPr>
          <p:cNvPr id="5" name="Subtitle 4">
            <a:extLst>
              <a:ext uri="{FF2B5EF4-FFF2-40B4-BE49-F238E27FC236}">
                <a16:creationId xmlns:a16="http://schemas.microsoft.com/office/drawing/2014/main" id="{AC916335-1302-4671-90A5-A72A97925F7A}"/>
              </a:ext>
            </a:extLst>
          </p:cNvPr>
          <p:cNvSpPr>
            <a:spLocks noGrp="1"/>
          </p:cNvSpPr>
          <p:nvPr>
            <p:ph type="subTitle" idx="1"/>
          </p:nvPr>
        </p:nvSpPr>
        <p:spPr>
          <a:xfrm>
            <a:off x="0" y="2826802"/>
            <a:ext cx="4496499" cy="1223220"/>
          </a:xfrm>
        </p:spPr>
        <p:txBody>
          <a:bodyPr>
            <a:normAutofit fontScale="25000" lnSpcReduction="20000"/>
          </a:bodyPr>
          <a:lstStyle/>
          <a:p>
            <a:endParaRPr lang="en-US" dirty="0"/>
          </a:p>
          <a:p>
            <a:endParaRPr lang="en-US" sz="4600" dirty="0"/>
          </a:p>
          <a:p>
            <a:r>
              <a:rPr lang="en-US" sz="17600" dirty="0"/>
              <a:t>Janelle B. Martin, MHSA, RN</a:t>
            </a:r>
          </a:p>
          <a:p>
            <a:endParaRPr lang="en-US" sz="4600" dirty="0"/>
          </a:p>
          <a:p>
            <a:endParaRPr lang="en-US" dirty="0"/>
          </a:p>
        </p:txBody>
      </p:sp>
    </p:spTree>
    <p:extLst>
      <p:ext uri="{BB962C8B-B14F-4D97-AF65-F5344CB8AC3E}">
        <p14:creationId xmlns:p14="http://schemas.microsoft.com/office/powerpoint/2010/main" val="1788186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9BFF0-BB71-4C3D-A4E3-2BCAF511C67B}"/>
              </a:ext>
            </a:extLst>
          </p:cNvPr>
          <p:cNvSpPr>
            <a:spLocks noGrp="1"/>
          </p:cNvSpPr>
          <p:nvPr>
            <p:ph type="title"/>
          </p:nvPr>
        </p:nvSpPr>
        <p:spPr/>
        <p:txBody>
          <a:bodyPr/>
          <a:lstStyle/>
          <a:p>
            <a:pPr algn="ctr"/>
            <a:r>
              <a:rPr lang="en-US" dirty="0"/>
              <a:t>Kansas Nurse Practice Act</a:t>
            </a:r>
          </a:p>
        </p:txBody>
      </p:sp>
      <p:sp>
        <p:nvSpPr>
          <p:cNvPr id="3" name="Content Placeholder 2">
            <a:extLst>
              <a:ext uri="{FF2B5EF4-FFF2-40B4-BE49-F238E27FC236}">
                <a16:creationId xmlns:a16="http://schemas.microsoft.com/office/drawing/2014/main" id="{C5555425-E681-45B4-A4B2-15054C2E9683}"/>
              </a:ext>
            </a:extLst>
          </p:cNvPr>
          <p:cNvSpPr>
            <a:spLocks noGrp="1"/>
          </p:cNvSpPr>
          <p:nvPr>
            <p:ph idx="1"/>
          </p:nvPr>
        </p:nvSpPr>
        <p:spPr/>
        <p:txBody>
          <a:bodyPr>
            <a:normAutofit/>
          </a:bodyPr>
          <a:lstStyle/>
          <a:p>
            <a:r>
              <a:rPr lang="en-US" sz="3600" dirty="0"/>
              <a:t>Can be found on KSBN website</a:t>
            </a:r>
            <a:r>
              <a:rPr lang="en-US" dirty="0"/>
              <a:t>: </a:t>
            </a:r>
          </a:p>
          <a:p>
            <a:pPr lvl="1">
              <a:buFont typeface="Wingdings" panose="05000000000000000000" pitchFamily="2" charset="2"/>
              <a:buChar char="ü"/>
            </a:pPr>
            <a:r>
              <a:rPr lang="en-US" sz="3200" dirty="0">
                <a:hlinkClick r:id="rId2"/>
              </a:rPr>
              <a:t> https://ksbn.kansas.gov/npa/</a:t>
            </a:r>
            <a:r>
              <a:rPr lang="en-US" sz="3200" dirty="0"/>
              <a:t> </a:t>
            </a:r>
          </a:p>
          <a:p>
            <a:pPr marL="0" indent="0">
              <a:buNone/>
            </a:pPr>
            <a:endParaRPr lang="en-US" sz="3200" dirty="0"/>
          </a:p>
          <a:p>
            <a:r>
              <a:rPr lang="en-US" sz="3600" dirty="0"/>
              <a:t>Rules and regulations pertaining to approval / reapproval for schools of nursing</a:t>
            </a:r>
          </a:p>
          <a:p>
            <a:pPr lvl="1">
              <a:buFont typeface="Wingdings" panose="05000000000000000000" pitchFamily="2" charset="2"/>
              <a:buChar char="ü"/>
            </a:pPr>
            <a:r>
              <a:rPr lang="en-US" sz="3200" dirty="0"/>
              <a:t> 60-1-102  Approval procedures</a:t>
            </a:r>
          </a:p>
          <a:p>
            <a:pPr lvl="1">
              <a:buFont typeface="Wingdings" panose="05000000000000000000" pitchFamily="2" charset="2"/>
              <a:buChar char="ü"/>
            </a:pPr>
            <a:r>
              <a:rPr lang="en-US" sz="3200" dirty="0"/>
              <a:t> 60-1-103  Discontinuing a school of nursing</a:t>
            </a:r>
          </a:p>
          <a:p>
            <a:pPr lvl="1">
              <a:buFont typeface="Wingdings" panose="05000000000000000000" pitchFamily="2" charset="2"/>
              <a:buChar char="ü"/>
            </a:pPr>
            <a:r>
              <a:rPr lang="en-US" sz="3200" dirty="0"/>
              <a:t> 60-1-104  Definitions *** </a:t>
            </a:r>
            <a:endParaRPr lang="en-US" sz="3200" i="1" dirty="0"/>
          </a:p>
        </p:txBody>
      </p:sp>
    </p:spTree>
    <p:extLst>
      <p:ext uri="{BB962C8B-B14F-4D97-AF65-F5344CB8AC3E}">
        <p14:creationId xmlns:p14="http://schemas.microsoft.com/office/powerpoint/2010/main" val="2630721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9BFF0-BB71-4C3D-A4E3-2BCAF511C67B}"/>
              </a:ext>
            </a:extLst>
          </p:cNvPr>
          <p:cNvSpPr>
            <a:spLocks noGrp="1"/>
          </p:cNvSpPr>
          <p:nvPr>
            <p:ph type="title"/>
          </p:nvPr>
        </p:nvSpPr>
        <p:spPr/>
        <p:txBody>
          <a:bodyPr/>
          <a:lstStyle/>
          <a:p>
            <a:pPr algn="ctr"/>
            <a:r>
              <a:rPr lang="en-US" dirty="0"/>
              <a:t>Kansas Nurse Practice Act</a:t>
            </a:r>
          </a:p>
        </p:txBody>
      </p:sp>
      <p:sp>
        <p:nvSpPr>
          <p:cNvPr id="3" name="Content Placeholder 2">
            <a:extLst>
              <a:ext uri="{FF2B5EF4-FFF2-40B4-BE49-F238E27FC236}">
                <a16:creationId xmlns:a16="http://schemas.microsoft.com/office/drawing/2014/main" id="{C5555425-E681-45B4-A4B2-15054C2E9683}"/>
              </a:ext>
            </a:extLst>
          </p:cNvPr>
          <p:cNvSpPr>
            <a:spLocks noGrp="1"/>
          </p:cNvSpPr>
          <p:nvPr>
            <p:ph idx="1"/>
          </p:nvPr>
        </p:nvSpPr>
        <p:spPr>
          <a:xfrm>
            <a:off x="838200" y="1456660"/>
            <a:ext cx="10515600" cy="4837814"/>
          </a:xfrm>
        </p:spPr>
        <p:txBody>
          <a:bodyPr>
            <a:normAutofit lnSpcReduction="10000"/>
          </a:bodyPr>
          <a:lstStyle/>
          <a:p>
            <a:r>
              <a:rPr lang="en-US" sz="3600" dirty="0"/>
              <a:t>Rules and regulations pertaining to requirements for approved nursing programs:</a:t>
            </a:r>
          </a:p>
          <a:p>
            <a:pPr lvl="1">
              <a:buFont typeface="Wingdings" panose="05000000000000000000" pitchFamily="2" charset="2"/>
              <a:buChar char="ü"/>
            </a:pPr>
            <a:r>
              <a:rPr lang="en-US" sz="3200" dirty="0"/>
              <a:t> 60-2-101  Requirements for initial approval</a:t>
            </a:r>
          </a:p>
          <a:p>
            <a:pPr lvl="1">
              <a:buFont typeface="Wingdings" panose="05000000000000000000" pitchFamily="2" charset="2"/>
              <a:buChar char="ü"/>
            </a:pPr>
            <a:r>
              <a:rPr lang="en-US" sz="3200" dirty="0"/>
              <a:t> </a:t>
            </a:r>
            <a:r>
              <a:rPr lang="en-US" sz="3200" b="1" dirty="0"/>
              <a:t>60-2-102  Re-approval requirements</a:t>
            </a:r>
          </a:p>
          <a:p>
            <a:pPr lvl="1">
              <a:buFont typeface="Wingdings" panose="05000000000000000000" pitchFamily="2" charset="2"/>
              <a:buChar char="ü"/>
            </a:pPr>
            <a:r>
              <a:rPr lang="en-US" sz="3200" dirty="0"/>
              <a:t> </a:t>
            </a:r>
            <a:r>
              <a:rPr lang="en-US" sz="3200" b="1" dirty="0"/>
              <a:t>60-2-103  Faculty and preceptor qualifications</a:t>
            </a:r>
          </a:p>
          <a:p>
            <a:pPr lvl="1">
              <a:buFont typeface="Wingdings" panose="05000000000000000000" pitchFamily="2" charset="2"/>
              <a:buChar char="ü"/>
            </a:pPr>
            <a:r>
              <a:rPr lang="en-US" sz="3200" dirty="0"/>
              <a:t> </a:t>
            </a:r>
            <a:r>
              <a:rPr lang="en-US" sz="3200" b="1" dirty="0"/>
              <a:t>60-2-104  Curriculum requirements</a:t>
            </a:r>
          </a:p>
          <a:p>
            <a:pPr lvl="1">
              <a:buFont typeface="Wingdings" panose="05000000000000000000" pitchFamily="2" charset="2"/>
              <a:buChar char="ü"/>
            </a:pPr>
            <a:r>
              <a:rPr lang="en-US" sz="3200" dirty="0"/>
              <a:t> </a:t>
            </a:r>
            <a:r>
              <a:rPr lang="en-US" sz="3200" b="1" dirty="0"/>
              <a:t>60-2-105  Clinical resources</a:t>
            </a:r>
          </a:p>
          <a:p>
            <a:pPr lvl="1">
              <a:buFont typeface="Wingdings" panose="05000000000000000000" pitchFamily="2" charset="2"/>
              <a:buChar char="ü"/>
            </a:pPr>
            <a:r>
              <a:rPr lang="en-US" sz="3200" dirty="0"/>
              <a:t> 60-2-106  Educational facilities</a:t>
            </a:r>
          </a:p>
          <a:p>
            <a:pPr lvl="1">
              <a:buFont typeface="Wingdings" panose="05000000000000000000" pitchFamily="2" charset="2"/>
              <a:buChar char="ü"/>
            </a:pPr>
            <a:r>
              <a:rPr lang="en-US" sz="3200" dirty="0"/>
              <a:t> 60-2-107  Student policies</a:t>
            </a:r>
          </a:p>
          <a:p>
            <a:pPr lvl="1">
              <a:buFont typeface="Wingdings" panose="05000000000000000000" pitchFamily="2" charset="2"/>
              <a:buChar char="ü"/>
            </a:pPr>
            <a:r>
              <a:rPr lang="en-US" sz="3200" dirty="0"/>
              <a:t> 60-2-108  Reports  </a:t>
            </a:r>
            <a:endParaRPr lang="en-US" sz="3200" i="1" dirty="0"/>
          </a:p>
        </p:txBody>
      </p:sp>
    </p:spTree>
    <p:extLst>
      <p:ext uri="{BB962C8B-B14F-4D97-AF65-F5344CB8AC3E}">
        <p14:creationId xmlns:p14="http://schemas.microsoft.com/office/powerpoint/2010/main" val="3519636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9BFF0-BB71-4C3D-A4E3-2BCAF511C67B}"/>
              </a:ext>
            </a:extLst>
          </p:cNvPr>
          <p:cNvSpPr>
            <a:spLocks noGrp="1"/>
          </p:cNvSpPr>
          <p:nvPr>
            <p:ph type="title"/>
          </p:nvPr>
        </p:nvSpPr>
        <p:spPr/>
        <p:txBody>
          <a:bodyPr/>
          <a:lstStyle/>
          <a:p>
            <a:pPr algn="ctr"/>
            <a:r>
              <a:rPr lang="en-US" dirty="0"/>
              <a:t>Kansas Nurse Practice Act</a:t>
            </a:r>
          </a:p>
        </p:txBody>
      </p:sp>
      <p:sp>
        <p:nvSpPr>
          <p:cNvPr id="3" name="Content Placeholder 2">
            <a:extLst>
              <a:ext uri="{FF2B5EF4-FFF2-40B4-BE49-F238E27FC236}">
                <a16:creationId xmlns:a16="http://schemas.microsoft.com/office/drawing/2014/main" id="{C5555425-E681-45B4-A4B2-15054C2E9683}"/>
              </a:ext>
            </a:extLst>
          </p:cNvPr>
          <p:cNvSpPr>
            <a:spLocks noGrp="1"/>
          </p:cNvSpPr>
          <p:nvPr>
            <p:ph idx="1"/>
          </p:nvPr>
        </p:nvSpPr>
        <p:spPr>
          <a:xfrm>
            <a:off x="838200" y="1509823"/>
            <a:ext cx="10515600" cy="4859079"/>
          </a:xfrm>
        </p:spPr>
        <p:txBody>
          <a:bodyPr>
            <a:normAutofit fontScale="92500" lnSpcReduction="10000"/>
          </a:bodyPr>
          <a:lstStyle/>
          <a:p>
            <a:r>
              <a:rPr lang="en-US" sz="3600" dirty="0"/>
              <a:t>Rules and regulations pertaining to advanced nursing education:</a:t>
            </a:r>
          </a:p>
          <a:p>
            <a:pPr lvl="1">
              <a:buFont typeface="Wingdings" panose="05000000000000000000" pitchFamily="2" charset="2"/>
              <a:buChar char="ü"/>
            </a:pPr>
            <a:r>
              <a:rPr lang="en-US" sz="3200" dirty="0"/>
              <a:t> 60-17-101  Definitions</a:t>
            </a:r>
          </a:p>
          <a:p>
            <a:pPr lvl="1">
              <a:buFont typeface="Wingdings" panose="05000000000000000000" pitchFamily="2" charset="2"/>
              <a:buChar char="ü"/>
            </a:pPr>
            <a:r>
              <a:rPr lang="en-US" sz="3200" dirty="0"/>
              <a:t> 60-17-102  Requirements of initial approval </a:t>
            </a:r>
          </a:p>
          <a:p>
            <a:pPr lvl="1">
              <a:buFont typeface="Wingdings" panose="05000000000000000000" pitchFamily="2" charset="2"/>
              <a:buChar char="ü"/>
            </a:pPr>
            <a:r>
              <a:rPr lang="en-US" sz="3200" dirty="0"/>
              <a:t> 60-17-103  Re-approval requirements </a:t>
            </a:r>
          </a:p>
          <a:p>
            <a:pPr lvl="1">
              <a:buFont typeface="Wingdings" panose="05000000000000000000" pitchFamily="2" charset="2"/>
              <a:buChar char="ü"/>
            </a:pPr>
            <a:r>
              <a:rPr lang="en-US" sz="3200" dirty="0"/>
              <a:t> 60-17-104  Faculty and preceptor qualifications</a:t>
            </a:r>
          </a:p>
          <a:p>
            <a:pPr lvl="1">
              <a:buFont typeface="Wingdings" panose="05000000000000000000" pitchFamily="2" charset="2"/>
              <a:buChar char="ü"/>
            </a:pPr>
            <a:r>
              <a:rPr lang="en-US" sz="3200" dirty="0"/>
              <a:t> 60-17-105  Curriculum requirements</a:t>
            </a:r>
          </a:p>
          <a:p>
            <a:pPr lvl="1">
              <a:buFont typeface="Wingdings" panose="05000000000000000000" pitchFamily="2" charset="2"/>
              <a:buChar char="ü"/>
            </a:pPr>
            <a:r>
              <a:rPr lang="en-US" sz="3200" dirty="0"/>
              <a:t> 60-17-106  Clinical resources</a:t>
            </a:r>
          </a:p>
          <a:p>
            <a:pPr lvl="1">
              <a:buFont typeface="Wingdings" panose="05000000000000000000" pitchFamily="2" charset="2"/>
              <a:buChar char="ü"/>
            </a:pPr>
            <a:r>
              <a:rPr lang="en-US" sz="3200" dirty="0"/>
              <a:t> 60-17-107  Educational facilities</a:t>
            </a:r>
          </a:p>
          <a:p>
            <a:pPr lvl="1">
              <a:buFont typeface="Wingdings" panose="05000000000000000000" pitchFamily="2" charset="2"/>
              <a:buChar char="ü"/>
            </a:pPr>
            <a:r>
              <a:rPr lang="en-US" sz="3200" dirty="0"/>
              <a:t> 60-17-108  Student policies</a:t>
            </a:r>
          </a:p>
          <a:p>
            <a:pPr lvl="1">
              <a:buFont typeface="Wingdings" panose="05000000000000000000" pitchFamily="2" charset="2"/>
              <a:buChar char="ü"/>
            </a:pPr>
            <a:r>
              <a:rPr lang="en-US" sz="3200" dirty="0"/>
              <a:t> 60-17-109  Reports</a:t>
            </a:r>
            <a:endParaRPr lang="en-US" sz="3200" i="1" dirty="0"/>
          </a:p>
        </p:txBody>
      </p:sp>
    </p:spTree>
    <p:extLst>
      <p:ext uri="{BB962C8B-B14F-4D97-AF65-F5344CB8AC3E}">
        <p14:creationId xmlns:p14="http://schemas.microsoft.com/office/powerpoint/2010/main" val="297417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A8F9-6D34-4B48-9309-DD93271D0E1B}"/>
              </a:ext>
            </a:extLst>
          </p:cNvPr>
          <p:cNvSpPr>
            <a:spLocks noGrp="1"/>
          </p:cNvSpPr>
          <p:nvPr>
            <p:ph type="ctrTitle"/>
          </p:nvPr>
        </p:nvSpPr>
        <p:spPr>
          <a:xfrm>
            <a:off x="432079" y="578498"/>
            <a:ext cx="8569308" cy="1712526"/>
          </a:xfrm>
        </p:spPr>
        <p:txBody>
          <a:bodyPr>
            <a:normAutofit fontScale="90000"/>
          </a:bodyPr>
          <a:lstStyle/>
          <a:p>
            <a:r>
              <a:rPr lang="en-US" sz="6600" dirty="0"/>
              <a:t>Program Administrator Responsibilities per KNPA</a:t>
            </a:r>
          </a:p>
        </p:txBody>
      </p:sp>
    </p:spTree>
    <p:extLst>
      <p:ext uri="{BB962C8B-B14F-4D97-AF65-F5344CB8AC3E}">
        <p14:creationId xmlns:p14="http://schemas.microsoft.com/office/powerpoint/2010/main" val="2658305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80BB-7FB4-4F38-8125-D3C245D1C092}"/>
              </a:ext>
            </a:extLst>
          </p:cNvPr>
          <p:cNvSpPr>
            <a:spLocks noGrp="1"/>
          </p:cNvSpPr>
          <p:nvPr>
            <p:ph type="title"/>
          </p:nvPr>
        </p:nvSpPr>
        <p:spPr/>
        <p:txBody>
          <a:bodyPr/>
          <a:lstStyle/>
          <a:p>
            <a:r>
              <a:rPr lang="en-US" dirty="0"/>
              <a:t>	General Responsibilities </a:t>
            </a:r>
          </a:p>
        </p:txBody>
      </p:sp>
      <p:sp>
        <p:nvSpPr>
          <p:cNvPr id="3" name="Content Placeholder 2">
            <a:extLst>
              <a:ext uri="{FF2B5EF4-FFF2-40B4-BE49-F238E27FC236}">
                <a16:creationId xmlns:a16="http://schemas.microsoft.com/office/drawing/2014/main" id="{23AEB309-201D-4832-9AA8-8388F719A1C6}"/>
              </a:ext>
            </a:extLst>
          </p:cNvPr>
          <p:cNvSpPr>
            <a:spLocks noGrp="1"/>
          </p:cNvSpPr>
          <p:nvPr>
            <p:ph idx="1"/>
          </p:nvPr>
        </p:nvSpPr>
        <p:spPr>
          <a:xfrm>
            <a:off x="838200" y="1698034"/>
            <a:ext cx="10515600" cy="4351338"/>
          </a:xfrm>
        </p:spPr>
        <p:txBody>
          <a:bodyPr>
            <a:normAutofit lnSpcReduction="10000"/>
          </a:bodyPr>
          <a:lstStyle/>
          <a:p>
            <a:pPr>
              <a:lnSpc>
                <a:spcPct val="150000"/>
              </a:lnSpc>
              <a:spcAft>
                <a:spcPts val="600"/>
              </a:spcAft>
            </a:pPr>
            <a:r>
              <a:rPr lang="en-US" sz="3200" dirty="0"/>
              <a:t>The director and faculty of the program are accountable for complying with the Board rules and the Nursing Practice Act (NPA). One of the responsibilities of the director is to be knowledgeable about the rules and NPA </a:t>
            </a:r>
            <a:r>
              <a:rPr lang="en-US" sz="3200" b="1" dirty="0"/>
              <a:t>and</a:t>
            </a:r>
            <a:r>
              <a:rPr lang="en-US" sz="3200" dirty="0"/>
              <a:t> to ensure that the faculty members are also knowledgeable about the rules and NPA.</a:t>
            </a:r>
          </a:p>
          <a:p>
            <a:endParaRPr lang="en-US" sz="3600" dirty="0"/>
          </a:p>
        </p:txBody>
      </p:sp>
    </p:spTree>
    <p:extLst>
      <p:ext uri="{BB962C8B-B14F-4D97-AF65-F5344CB8AC3E}">
        <p14:creationId xmlns:p14="http://schemas.microsoft.com/office/powerpoint/2010/main" val="3558600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80BB-7FB4-4F38-8125-D3C245D1C092}"/>
              </a:ext>
            </a:extLst>
          </p:cNvPr>
          <p:cNvSpPr>
            <a:spLocks noGrp="1"/>
          </p:cNvSpPr>
          <p:nvPr>
            <p:ph type="title"/>
          </p:nvPr>
        </p:nvSpPr>
        <p:spPr/>
        <p:txBody>
          <a:bodyPr/>
          <a:lstStyle/>
          <a:p>
            <a:r>
              <a:rPr lang="en-US" dirty="0"/>
              <a:t>	Program Approval</a:t>
            </a:r>
          </a:p>
        </p:txBody>
      </p:sp>
      <p:sp>
        <p:nvSpPr>
          <p:cNvPr id="3" name="Content Placeholder 2">
            <a:extLst>
              <a:ext uri="{FF2B5EF4-FFF2-40B4-BE49-F238E27FC236}">
                <a16:creationId xmlns:a16="http://schemas.microsoft.com/office/drawing/2014/main" id="{23AEB309-201D-4832-9AA8-8388F719A1C6}"/>
              </a:ext>
            </a:extLst>
          </p:cNvPr>
          <p:cNvSpPr>
            <a:spLocks noGrp="1"/>
          </p:cNvSpPr>
          <p:nvPr>
            <p:ph idx="1"/>
          </p:nvPr>
        </p:nvSpPr>
        <p:spPr>
          <a:xfrm>
            <a:off x="838200" y="1698034"/>
            <a:ext cx="10515600" cy="4351338"/>
          </a:xfrm>
        </p:spPr>
        <p:txBody>
          <a:bodyPr>
            <a:normAutofit/>
          </a:bodyPr>
          <a:lstStyle/>
          <a:p>
            <a:r>
              <a:rPr lang="en-US" sz="3600" dirty="0"/>
              <a:t>K.A.R. 60-2-102 – Program Requirements</a:t>
            </a:r>
          </a:p>
          <a:p>
            <a:r>
              <a:rPr lang="en-US" sz="3600" dirty="0"/>
              <a:t>Key Program Administrator Responsibilities:</a:t>
            </a:r>
          </a:p>
          <a:p>
            <a:pPr lvl="1">
              <a:buFont typeface="Calibri" panose="020F0502020204030204" pitchFamily="34" charset="0"/>
              <a:buChar char="―"/>
            </a:pPr>
            <a:r>
              <a:rPr lang="en-US" sz="3200" dirty="0"/>
              <a:t> </a:t>
            </a:r>
            <a:r>
              <a:rPr lang="en-US" sz="3200" u="sng" dirty="0"/>
              <a:t>Orientation</a:t>
            </a:r>
            <a:r>
              <a:rPr lang="en-US" sz="3200" dirty="0"/>
              <a:t> plan for new faculty (all)</a:t>
            </a:r>
          </a:p>
          <a:p>
            <a:pPr lvl="1">
              <a:buFont typeface="Calibri" panose="020F0502020204030204" pitchFamily="34" charset="0"/>
              <a:buChar char="―"/>
            </a:pPr>
            <a:r>
              <a:rPr lang="en-US" sz="3200" dirty="0"/>
              <a:t> Mentoring plan for new faculty – administrative and   teaching responsibilities</a:t>
            </a:r>
          </a:p>
          <a:p>
            <a:pPr lvl="1">
              <a:buFont typeface="Calibri" panose="020F0502020204030204" pitchFamily="34" charset="0"/>
              <a:buChar char="―"/>
            </a:pPr>
            <a:r>
              <a:rPr lang="en-US" sz="3200" dirty="0"/>
              <a:t> Curriculum is current and being evaluated continuously</a:t>
            </a:r>
          </a:p>
          <a:p>
            <a:pPr lvl="1">
              <a:buFont typeface="Calibri" panose="020F0502020204030204" pitchFamily="34" charset="0"/>
              <a:buChar char="―"/>
            </a:pPr>
            <a:r>
              <a:rPr lang="en-US" sz="3200" dirty="0"/>
              <a:t> Testing process/policy in place, with testing analysis</a:t>
            </a:r>
          </a:p>
          <a:p>
            <a:pPr lvl="1">
              <a:buFont typeface="Calibri" panose="020F0502020204030204" pitchFamily="34" charset="0"/>
              <a:buChar char="―"/>
            </a:pPr>
            <a:r>
              <a:rPr lang="en-US" sz="3200" dirty="0"/>
              <a:t> Current policies per K.A.R. 60-2-107</a:t>
            </a:r>
          </a:p>
        </p:txBody>
      </p:sp>
    </p:spTree>
    <p:extLst>
      <p:ext uri="{BB962C8B-B14F-4D97-AF65-F5344CB8AC3E}">
        <p14:creationId xmlns:p14="http://schemas.microsoft.com/office/powerpoint/2010/main" val="295463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80BB-7FB4-4F38-8125-D3C245D1C092}"/>
              </a:ext>
            </a:extLst>
          </p:cNvPr>
          <p:cNvSpPr>
            <a:spLocks noGrp="1"/>
          </p:cNvSpPr>
          <p:nvPr>
            <p:ph type="title"/>
          </p:nvPr>
        </p:nvSpPr>
        <p:spPr/>
        <p:txBody>
          <a:bodyPr/>
          <a:lstStyle/>
          <a:p>
            <a:r>
              <a:rPr lang="en-US" dirty="0"/>
              <a:t>	Program Approval</a:t>
            </a:r>
          </a:p>
        </p:txBody>
      </p:sp>
      <p:sp>
        <p:nvSpPr>
          <p:cNvPr id="3" name="Content Placeholder 2">
            <a:extLst>
              <a:ext uri="{FF2B5EF4-FFF2-40B4-BE49-F238E27FC236}">
                <a16:creationId xmlns:a16="http://schemas.microsoft.com/office/drawing/2014/main" id="{23AEB309-201D-4832-9AA8-8388F719A1C6}"/>
              </a:ext>
            </a:extLst>
          </p:cNvPr>
          <p:cNvSpPr>
            <a:spLocks noGrp="1"/>
          </p:cNvSpPr>
          <p:nvPr>
            <p:ph idx="1"/>
          </p:nvPr>
        </p:nvSpPr>
        <p:spPr>
          <a:xfrm>
            <a:off x="614422" y="1520556"/>
            <a:ext cx="10825223" cy="4845520"/>
          </a:xfrm>
        </p:spPr>
        <p:txBody>
          <a:bodyPr>
            <a:normAutofit/>
          </a:bodyPr>
          <a:lstStyle/>
          <a:p>
            <a:r>
              <a:rPr lang="en-US" sz="3600" dirty="0"/>
              <a:t>Key Program Administrator Responsibilities: </a:t>
            </a:r>
            <a:r>
              <a:rPr lang="en-US" sz="2400" dirty="0"/>
              <a:t>(cont’d)</a:t>
            </a:r>
          </a:p>
          <a:p>
            <a:pPr lvl="1">
              <a:buFont typeface="Calibri" panose="020F0502020204030204" pitchFamily="34" charset="0"/>
              <a:buChar char="―"/>
            </a:pPr>
            <a:r>
              <a:rPr lang="en-US" sz="3200" dirty="0"/>
              <a:t> Nursing Faculty Handbook and Nursing Student Handbook   	are current </a:t>
            </a:r>
          </a:p>
          <a:p>
            <a:pPr lvl="1">
              <a:buFont typeface="Calibri" panose="020F0502020204030204" pitchFamily="34" charset="0"/>
              <a:buChar char="―"/>
            </a:pPr>
            <a:r>
              <a:rPr lang="en-US" sz="3200" dirty="0"/>
              <a:t> Clinical resources  K.A.R. 60-2-105</a:t>
            </a:r>
          </a:p>
          <a:p>
            <a:pPr lvl="2">
              <a:buFont typeface="Courier New" panose="02070309020205020404" pitchFamily="49" charset="0"/>
              <a:buChar char="o"/>
            </a:pPr>
            <a:r>
              <a:rPr lang="en-US" sz="2800" dirty="0"/>
              <a:t> Clinical contracts are current and signed</a:t>
            </a:r>
          </a:p>
          <a:p>
            <a:pPr lvl="2">
              <a:buFont typeface="Courier New" panose="02070309020205020404" pitchFamily="49" charset="0"/>
              <a:buChar char="o"/>
            </a:pPr>
            <a:r>
              <a:rPr lang="en-US" sz="2800" dirty="0"/>
              <a:t> Observational experiences – no more than </a:t>
            </a:r>
            <a:r>
              <a:rPr lang="en-US" sz="2800" u="sng" dirty="0"/>
              <a:t>15% of hours </a:t>
            </a:r>
            <a:r>
              <a:rPr lang="en-US" sz="2800" dirty="0"/>
              <a:t>for the 	</a:t>
            </a:r>
            <a:r>
              <a:rPr lang="en-US" sz="2800" u="sng" dirty="0"/>
              <a:t>course</a:t>
            </a:r>
          </a:p>
          <a:p>
            <a:pPr lvl="2">
              <a:buFont typeface="Courier New" panose="02070309020205020404" pitchFamily="49" charset="0"/>
              <a:buChar char="o"/>
            </a:pPr>
            <a:r>
              <a:rPr lang="en-US" sz="2800" dirty="0"/>
              <a:t> Precepted experiences (RN only) – no more than </a:t>
            </a:r>
            <a:r>
              <a:rPr lang="en-US" sz="2800" u="sng" dirty="0"/>
              <a:t>20% of clinical hours </a:t>
            </a:r>
            <a:r>
              <a:rPr lang="en-US" sz="2800" dirty="0"/>
              <a:t>of the nursing </a:t>
            </a:r>
            <a:r>
              <a:rPr lang="en-US" sz="2800" u="sng" dirty="0"/>
              <a:t>program</a:t>
            </a:r>
            <a:r>
              <a:rPr lang="en-US" sz="2800" dirty="0"/>
              <a:t> (excludes capstone)</a:t>
            </a:r>
          </a:p>
          <a:p>
            <a:pPr lvl="2">
              <a:buFont typeface="Courier New" panose="02070309020205020404" pitchFamily="49" charset="0"/>
              <a:buChar char="o"/>
            </a:pPr>
            <a:r>
              <a:rPr lang="en-US" sz="2800" dirty="0"/>
              <a:t> Simulation – no more than </a:t>
            </a:r>
            <a:r>
              <a:rPr lang="en-US" sz="2800" u="sng" dirty="0"/>
              <a:t>50%</a:t>
            </a:r>
            <a:r>
              <a:rPr lang="en-US" sz="2800" dirty="0"/>
              <a:t> of hours for the </a:t>
            </a:r>
            <a:r>
              <a:rPr lang="en-US" sz="2800" u="sng" dirty="0"/>
              <a:t>course</a:t>
            </a:r>
          </a:p>
          <a:p>
            <a:pPr lvl="2">
              <a:buFont typeface="Courier New" panose="02070309020205020404" pitchFamily="49" charset="0"/>
              <a:buChar char="o"/>
            </a:pPr>
            <a:endParaRPr lang="en-US" sz="2800" dirty="0"/>
          </a:p>
          <a:p>
            <a:pPr lvl="2">
              <a:buFont typeface="Courier New" panose="02070309020205020404" pitchFamily="49" charset="0"/>
              <a:buChar char="o"/>
            </a:pPr>
            <a:endParaRPr lang="en-US" sz="2600" dirty="0"/>
          </a:p>
        </p:txBody>
      </p:sp>
    </p:spTree>
    <p:extLst>
      <p:ext uri="{BB962C8B-B14F-4D97-AF65-F5344CB8AC3E}">
        <p14:creationId xmlns:p14="http://schemas.microsoft.com/office/powerpoint/2010/main" val="2381785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80BB-7FB4-4F38-8125-D3C245D1C092}"/>
              </a:ext>
            </a:extLst>
          </p:cNvPr>
          <p:cNvSpPr>
            <a:spLocks noGrp="1"/>
          </p:cNvSpPr>
          <p:nvPr>
            <p:ph type="title"/>
          </p:nvPr>
        </p:nvSpPr>
        <p:spPr/>
        <p:txBody>
          <a:bodyPr/>
          <a:lstStyle/>
          <a:p>
            <a:r>
              <a:rPr lang="en-US" dirty="0"/>
              <a:t>	Program Approval</a:t>
            </a:r>
          </a:p>
        </p:txBody>
      </p:sp>
      <p:sp>
        <p:nvSpPr>
          <p:cNvPr id="3" name="Content Placeholder 2">
            <a:extLst>
              <a:ext uri="{FF2B5EF4-FFF2-40B4-BE49-F238E27FC236}">
                <a16:creationId xmlns:a16="http://schemas.microsoft.com/office/drawing/2014/main" id="{23AEB309-201D-4832-9AA8-8388F719A1C6}"/>
              </a:ext>
            </a:extLst>
          </p:cNvPr>
          <p:cNvSpPr>
            <a:spLocks noGrp="1"/>
          </p:cNvSpPr>
          <p:nvPr>
            <p:ph idx="1"/>
          </p:nvPr>
        </p:nvSpPr>
        <p:spPr>
          <a:xfrm>
            <a:off x="709127" y="1530220"/>
            <a:ext cx="10070762" cy="4991878"/>
          </a:xfrm>
        </p:spPr>
        <p:txBody>
          <a:bodyPr>
            <a:normAutofit fontScale="92500" lnSpcReduction="10000"/>
          </a:bodyPr>
          <a:lstStyle/>
          <a:p>
            <a:r>
              <a:rPr lang="en-US" sz="3600" dirty="0"/>
              <a:t>Key Program Administrator Responsibilities: </a:t>
            </a:r>
            <a:r>
              <a:rPr lang="en-US" sz="2400" dirty="0"/>
              <a:t>(cont’d)</a:t>
            </a:r>
          </a:p>
          <a:p>
            <a:pPr lvl="1">
              <a:buFont typeface="Calibri" panose="020F0502020204030204" pitchFamily="34" charset="0"/>
              <a:buChar char="―"/>
            </a:pPr>
            <a:r>
              <a:rPr lang="en-US" sz="3200" dirty="0"/>
              <a:t> K.A.R. 60-2-103 (2) &amp; (3)  </a:t>
            </a:r>
            <a:r>
              <a:rPr lang="en-US" sz="3200" u="sng" dirty="0"/>
              <a:t>Preceptors </a:t>
            </a:r>
          </a:p>
          <a:p>
            <a:pPr lvl="2">
              <a:buFont typeface="Courier New" panose="02070309020205020404" pitchFamily="49" charset="0"/>
              <a:buChar char="o"/>
            </a:pPr>
            <a:r>
              <a:rPr lang="en-US" sz="2800" dirty="0"/>
              <a:t> Preceptors meet requirements (documented) </a:t>
            </a:r>
          </a:p>
          <a:p>
            <a:pPr lvl="2">
              <a:buFont typeface="Courier New" panose="02070309020205020404" pitchFamily="49" charset="0"/>
              <a:buChar char="o"/>
            </a:pPr>
            <a:r>
              <a:rPr lang="en-US" sz="2800" dirty="0"/>
              <a:t> Written plan for how preceptors selected</a:t>
            </a:r>
          </a:p>
          <a:p>
            <a:pPr lvl="2">
              <a:buFont typeface="Courier New" panose="02070309020205020404" pitchFamily="49" charset="0"/>
              <a:buChar char="o"/>
            </a:pPr>
            <a:r>
              <a:rPr lang="en-US" sz="2800" dirty="0"/>
              <a:t> Documented completion of a preceptor orientation</a:t>
            </a:r>
          </a:p>
          <a:p>
            <a:pPr marL="914400" lvl="2" indent="0">
              <a:buNone/>
            </a:pPr>
            <a:endParaRPr lang="en-US" sz="2800" dirty="0"/>
          </a:p>
          <a:p>
            <a:pPr lvl="1">
              <a:buFont typeface="Calibri" panose="020F0502020204030204" pitchFamily="34" charset="0"/>
              <a:buChar char="―"/>
            </a:pPr>
            <a:r>
              <a:rPr lang="en-US" sz="2800" dirty="0"/>
              <a:t> </a:t>
            </a:r>
            <a:r>
              <a:rPr lang="en-US" sz="3200" dirty="0"/>
              <a:t>K.A.R. 60-2-104  </a:t>
            </a:r>
            <a:r>
              <a:rPr lang="en-US" sz="3200" u="sng" dirty="0"/>
              <a:t>Curriculum</a:t>
            </a:r>
          </a:p>
          <a:p>
            <a:pPr lvl="2">
              <a:buFont typeface="Courier New" panose="02070309020205020404" pitchFamily="49" charset="0"/>
              <a:buChar char="o"/>
            </a:pPr>
            <a:r>
              <a:rPr lang="en-US" sz="2600" dirty="0"/>
              <a:t> Direct clinical instruction as an integral part of the program</a:t>
            </a:r>
          </a:p>
          <a:p>
            <a:pPr lvl="2">
              <a:buFont typeface="Courier New" panose="02070309020205020404" pitchFamily="49" charset="0"/>
              <a:buChar char="o"/>
            </a:pPr>
            <a:r>
              <a:rPr lang="en-US" sz="2600" dirty="0"/>
              <a:t> Didactic content and clinical experience to meet objectives</a:t>
            </a:r>
          </a:p>
          <a:p>
            <a:pPr lvl="2">
              <a:buFont typeface="Courier New" panose="02070309020205020404" pitchFamily="49" charset="0"/>
              <a:buChar char="o"/>
            </a:pPr>
            <a:r>
              <a:rPr lang="en-US" sz="2600" dirty="0"/>
              <a:t> Oversee development and implementation of a </a:t>
            </a:r>
            <a:r>
              <a:rPr lang="en-US" sz="2600" u="sng" dirty="0"/>
              <a:t>written plan </a:t>
            </a:r>
            <a:r>
              <a:rPr lang="en-US" sz="2600" dirty="0"/>
              <a:t>that:</a:t>
            </a:r>
          </a:p>
          <a:p>
            <a:pPr lvl="3">
              <a:buFont typeface="Wingdings" panose="05000000000000000000" pitchFamily="2" charset="2"/>
              <a:buChar char="§"/>
            </a:pPr>
            <a:r>
              <a:rPr lang="en-US" sz="2400" dirty="0"/>
              <a:t> provides evidence of </a:t>
            </a:r>
            <a:r>
              <a:rPr lang="en-US" sz="2400" u="sng" dirty="0"/>
              <a:t>program evaluation </a:t>
            </a:r>
            <a:r>
              <a:rPr lang="en-US" sz="2400" dirty="0"/>
              <a:t>and effectiveness, and </a:t>
            </a:r>
          </a:p>
          <a:p>
            <a:pPr lvl="3">
              <a:buFont typeface="Wingdings" panose="05000000000000000000" pitchFamily="2" charset="2"/>
              <a:buChar char="§"/>
            </a:pPr>
            <a:r>
              <a:rPr lang="en-US" sz="2400" dirty="0"/>
              <a:t> is </a:t>
            </a:r>
            <a:r>
              <a:rPr lang="en-US" sz="2400" u="sng" dirty="0"/>
              <a:t>used for ongoing program improvement</a:t>
            </a:r>
          </a:p>
          <a:p>
            <a:pPr lvl="1">
              <a:buFont typeface="Calibri" panose="020F0502020204030204" pitchFamily="34" charset="0"/>
              <a:buChar char="―"/>
            </a:pPr>
            <a:endParaRPr lang="en-US" sz="2600" dirty="0"/>
          </a:p>
        </p:txBody>
      </p:sp>
    </p:spTree>
    <p:extLst>
      <p:ext uri="{BB962C8B-B14F-4D97-AF65-F5344CB8AC3E}">
        <p14:creationId xmlns:p14="http://schemas.microsoft.com/office/powerpoint/2010/main" val="4000733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80BB-7FB4-4F38-8125-D3C245D1C092}"/>
              </a:ext>
            </a:extLst>
          </p:cNvPr>
          <p:cNvSpPr>
            <a:spLocks noGrp="1"/>
          </p:cNvSpPr>
          <p:nvPr>
            <p:ph type="title"/>
          </p:nvPr>
        </p:nvSpPr>
        <p:spPr/>
        <p:txBody>
          <a:bodyPr/>
          <a:lstStyle/>
          <a:p>
            <a:r>
              <a:rPr lang="en-US" dirty="0"/>
              <a:t>	Program Approval</a:t>
            </a:r>
          </a:p>
        </p:txBody>
      </p:sp>
      <p:sp>
        <p:nvSpPr>
          <p:cNvPr id="3" name="Content Placeholder 2">
            <a:extLst>
              <a:ext uri="{FF2B5EF4-FFF2-40B4-BE49-F238E27FC236}">
                <a16:creationId xmlns:a16="http://schemas.microsoft.com/office/drawing/2014/main" id="{23AEB309-201D-4832-9AA8-8388F719A1C6}"/>
              </a:ext>
            </a:extLst>
          </p:cNvPr>
          <p:cNvSpPr>
            <a:spLocks noGrp="1"/>
          </p:cNvSpPr>
          <p:nvPr>
            <p:ph idx="1"/>
          </p:nvPr>
        </p:nvSpPr>
        <p:spPr>
          <a:xfrm>
            <a:off x="203099" y="1490271"/>
            <a:ext cx="10414594" cy="4991878"/>
          </a:xfrm>
        </p:spPr>
        <p:txBody>
          <a:bodyPr>
            <a:normAutofit lnSpcReduction="10000"/>
          </a:bodyPr>
          <a:lstStyle/>
          <a:p>
            <a:r>
              <a:rPr lang="en-US" sz="3600" dirty="0"/>
              <a:t>Key Program Administrator Responsibilities: </a:t>
            </a:r>
            <a:r>
              <a:rPr lang="en-US" sz="2400" dirty="0"/>
              <a:t>(cont’d)</a:t>
            </a:r>
          </a:p>
          <a:p>
            <a:pPr lvl="1">
              <a:buFont typeface="Calibri" panose="020F0502020204030204" pitchFamily="34" charset="0"/>
              <a:buChar char="―"/>
            </a:pPr>
            <a:r>
              <a:rPr lang="en-US" sz="3200" dirty="0"/>
              <a:t> K.S.A 65-1119 (g)(1-3)</a:t>
            </a:r>
          </a:p>
          <a:p>
            <a:pPr marL="1371600" lvl="2" indent="-457200">
              <a:spcAft>
                <a:spcPts val="600"/>
              </a:spcAft>
              <a:buAutoNum type="arabicParenBoth"/>
            </a:pPr>
            <a:r>
              <a:rPr lang="en-US" sz="2400" dirty="0">
                <a:effectLst/>
                <a:latin typeface="Arial" panose="020B0604020202020204" pitchFamily="34" charset="0"/>
              </a:rPr>
              <a:t>Schools of nursing which have received accreditation from a board recognized national nursing accreditation agency </a:t>
            </a:r>
            <a:r>
              <a:rPr lang="en-US" sz="2400" dirty="0">
                <a:effectLst/>
                <a:highlight>
                  <a:srgbClr val="FFFF00"/>
                </a:highlight>
                <a:latin typeface="Arial" panose="020B0604020202020204" pitchFamily="34" charset="0"/>
              </a:rPr>
              <a:t>shall file evidence of initial accreditation with the board and shall file all reports</a:t>
            </a:r>
            <a:r>
              <a:rPr lang="en-US" sz="2400" dirty="0">
                <a:highlight>
                  <a:srgbClr val="FFFF00"/>
                </a:highlight>
              </a:rPr>
              <a:t> </a:t>
            </a:r>
            <a:r>
              <a:rPr lang="en-US" sz="2400" dirty="0">
                <a:effectLst/>
                <a:highlight>
                  <a:srgbClr val="FFFF00"/>
                </a:highlight>
                <a:latin typeface="Arial" panose="020B0604020202020204" pitchFamily="34" charset="0"/>
              </a:rPr>
              <a:t>from the accrediting agency and any notice of any change in school accreditation status.</a:t>
            </a:r>
            <a:r>
              <a:rPr lang="en-US" sz="2400" dirty="0">
                <a:effectLst/>
                <a:latin typeface="Arial" panose="020B0604020202020204" pitchFamily="34" charset="0"/>
              </a:rPr>
              <a:t>  The board may grant approval based upon evidence of such accreditation.</a:t>
            </a:r>
          </a:p>
          <a:p>
            <a:pPr marL="1371600" lvl="2" indent="-457200">
              <a:spcAft>
                <a:spcPts val="600"/>
              </a:spcAft>
              <a:buAutoNum type="arabicParenBoth"/>
            </a:pPr>
            <a:r>
              <a:rPr lang="en-US" sz="2400" dirty="0">
                <a:effectLst/>
                <a:latin typeface="Arial" panose="020B0604020202020204" pitchFamily="34" charset="0"/>
              </a:rPr>
              <a:t>Schools of nursing holding approval based upon national accreditation are also responsible for complying with all other requirements as determined by rules and regulations of the board.</a:t>
            </a:r>
          </a:p>
          <a:p>
            <a:pPr marL="1371600" lvl="2" indent="-457200">
              <a:spcAft>
                <a:spcPts val="600"/>
              </a:spcAft>
              <a:buAutoNum type="arabicParenBoth"/>
            </a:pPr>
            <a:r>
              <a:rPr lang="en-US" sz="2400" dirty="0">
                <a:effectLst/>
                <a:latin typeface="Arial" panose="020B0604020202020204" pitchFamily="34" charset="0"/>
              </a:rPr>
              <a:t>The board may grant approval to a school of nursing with national accreditation for a continuing period not to exceed 10 years.</a:t>
            </a:r>
            <a:endParaRPr lang="en-US" sz="2400" dirty="0"/>
          </a:p>
        </p:txBody>
      </p:sp>
    </p:spTree>
    <p:extLst>
      <p:ext uri="{BB962C8B-B14F-4D97-AF65-F5344CB8AC3E}">
        <p14:creationId xmlns:p14="http://schemas.microsoft.com/office/powerpoint/2010/main" val="1370356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DE109-7E84-4A9A-B59A-22C39EF49E84}"/>
              </a:ext>
            </a:extLst>
          </p:cNvPr>
          <p:cNvSpPr>
            <a:spLocks noGrp="1"/>
          </p:cNvSpPr>
          <p:nvPr>
            <p:ph type="title"/>
          </p:nvPr>
        </p:nvSpPr>
        <p:spPr>
          <a:xfrm>
            <a:off x="0" y="232120"/>
            <a:ext cx="5566611" cy="1056353"/>
          </a:xfrm>
        </p:spPr>
        <p:txBody>
          <a:bodyPr/>
          <a:lstStyle/>
          <a:p>
            <a:r>
              <a:rPr lang="en-US" dirty="0"/>
              <a:t>  Program Site Visits</a:t>
            </a:r>
          </a:p>
        </p:txBody>
      </p:sp>
      <p:sp>
        <p:nvSpPr>
          <p:cNvPr id="3" name="Content Placeholder 2">
            <a:extLst>
              <a:ext uri="{FF2B5EF4-FFF2-40B4-BE49-F238E27FC236}">
                <a16:creationId xmlns:a16="http://schemas.microsoft.com/office/drawing/2014/main" id="{AF8865B3-5851-461F-92A6-245E95EC47E3}"/>
              </a:ext>
            </a:extLst>
          </p:cNvPr>
          <p:cNvSpPr>
            <a:spLocks noGrp="1"/>
          </p:cNvSpPr>
          <p:nvPr>
            <p:ph idx="1"/>
          </p:nvPr>
        </p:nvSpPr>
        <p:spPr>
          <a:xfrm>
            <a:off x="470556" y="1536617"/>
            <a:ext cx="10258108" cy="4748462"/>
          </a:xfrm>
        </p:spPr>
        <p:txBody>
          <a:bodyPr/>
          <a:lstStyle/>
          <a:p>
            <a:r>
              <a:rPr lang="en-US" b="0" i="0" u="none" strike="noStrike" baseline="0" dirty="0">
                <a:solidFill>
                  <a:srgbClr val="000000"/>
                </a:solidFill>
                <a:latin typeface="Arial" panose="020B0604020202020204" pitchFamily="34" charset="0"/>
              </a:rPr>
              <a:t>Each nursing education program in Kansas is surveyed every five to 10 years, in accordance with the </a:t>
            </a:r>
            <a:r>
              <a:rPr lang="en-US" b="0" i="1" u="none" strike="noStrike" baseline="0" dirty="0">
                <a:solidFill>
                  <a:srgbClr val="000000"/>
                </a:solidFill>
                <a:latin typeface="Arial" panose="020B0604020202020204" pitchFamily="34" charset="0"/>
              </a:rPr>
              <a:t>KNPA Statutes &amp; Administrative Regulations</a:t>
            </a:r>
            <a:r>
              <a:rPr lang="en-US" b="0" i="0" u="none" strike="noStrike" baseline="0" dirty="0">
                <a:solidFill>
                  <a:srgbClr val="000000"/>
                </a:solidFill>
                <a:latin typeface="Arial" panose="020B0604020202020204" pitchFamily="34" charset="0"/>
              </a:rPr>
              <a:t>. </a:t>
            </a:r>
          </a:p>
          <a:p>
            <a:pPr lvl="1">
              <a:spcAft>
                <a:spcPts val="600"/>
              </a:spcAft>
              <a:buFont typeface="Wingdings" panose="05000000000000000000" pitchFamily="2" charset="2"/>
              <a:buChar char="ü"/>
            </a:pPr>
            <a:r>
              <a:rPr lang="en-US" b="0" i="0" u="none" strike="noStrike" baseline="0" dirty="0">
                <a:solidFill>
                  <a:srgbClr val="000000"/>
                </a:solidFill>
                <a:latin typeface="Arial" panose="020B0604020202020204" pitchFamily="34" charset="0"/>
              </a:rPr>
              <a:t>Programs not accredited by a national nursing agency will be visited every five (5) years. </a:t>
            </a:r>
          </a:p>
          <a:p>
            <a:pPr lvl="1">
              <a:spcAft>
                <a:spcPts val="600"/>
              </a:spcAft>
              <a:buFont typeface="Wingdings" panose="05000000000000000000" pitchFamily="2" charset="2"/>
              <a:buChar char="ü"/>
            </a:pPr>
            <a:r>
              <a:rPr lang="en-US" b="0" i="0" u="none" strike="noStrike" baseline="0" dirty="0">
                <a:solidFill>
                  <a:srgbClr val="000000"/>
                </a:solidFill>
                <a:latin typeface="Arial" panose="020B0604020202020204" pitchFamily="34" charset="0"/>
              </a:rPr>
              <a:t>Programs that have national accreditation will be visited with at least the frequency of the accrediting organization. </a:t>
            </a:r>
          </a:p>
          <a:p>
            <a:pPr lvl="1">
              <a:spcAft>
                <a:spcPts val="600"/>
              </a:spcAft>
              <a:buFont typeface="Wingdings" panose="05000000000000000000" pitchFamily="2" charset="2"/>
              <a:buChar char="ü"/>
            </a:pPr>
            <a:r>
              <a:rPr lang="en-US" b="0" i="0" u="none" strike="noStrike" baseline="0" dirty="0">
                <a:solidFill>
                  <a:srgbClr val="000000"/>
                </a:solidFill>
                <a:latin typeface="Arial" panose="020B0604020202020204" pitchFamily="34" charset="0"/>
              </a:rPr>
              <a:t>Nursing program administrators may request that the KSBN survey visit and Accreditation survey visit be done as a joint survey visit for the mutual benefit of all parties. </a:t>
            </a:r>
          </a:p>
          <a:p>
            <a:pPr lvl="2">
              <a:spcAft>
                <a:spcPts val="600"/>
              </a:spcAft>
            </a:pPr>
            <a:r>
              <a:rPr lang="en-US" dirty="0">
                <a:solidFill>
                  <a:srgbClr val="000000"/>
                </a:solidFill>
                <a:latin typeface="Arial" panose="020B0604020202020204" pitchFamily="34" charset="0"/>
              </a:rPr>
              <a:t>Please let Education Compliance Officer know as soon as accrediting agency assigns a visit date in order to  best plan for all visits</a:t>
            </a:r>
            <a:endParaRPr lang="en-US"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3778471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A8F9-6D34-4B48-9309-DD93271D0E1B}"/>
              </a:ext>
            </a:extLst>
          </p:cNvPr>
          <p:cNvSpPr>
            <a:spLocks noGrp="1"/>
          </p:cNvSpPr>
          <p:nvPr>
            <p:ph type="ctrTitle"/>
          </p:nvPr>
        </p:nvSpPr>
        <p:spPr>
          <a:xfrm>
            <a:off x="0" y="343384"/>
            <a:ext cx="7573701" cy="2260158"/>
          </a:xfrm>
        </p:spPr>
        <p:txBody>
          <a:bodyPr>
            <a:normAutofit fontScale="90000"/>
          </a:bodyPr>
          <a:lstStyle/>
          <a:p>
            <a:r>
              <a:rPr lang="en-US" dirty="0"/>
              <a:t>Overview of Kansas State Board of Nursing</a:t>
            </a:r>
            <a:br>
              <a:rPr lang="en-US" dirty="0"/>
            </a:br>
            <a:r>
              <a:rPr lang="en-US" dirty="0"/>
              <a:t>for Administrators</a:t>
            </a:r>
          </a:p>
        </p:txBody>
      </p:sp>
      <p:sp>
        <p:nvSpPr>
          <p:cNvPr id="5" name="Subtitle 4">
            <a:extLst>
              <a:ext uri="{FF2B5EF4-FFF2-40B4-BE49-F238E27FC236}">
                <a16:creationId xmlns:a16="http://schemas.microsoft.com/office/drawing/2014/main" id="{E41287D2-9568-2792-B9D1-0798A51D44AB}"/>
              </a:ext>
            </a:extLst>
          </p:cNvPr>
          <p:cNvSpPr>
            <a:spLocks noGrp="1"/>
          </p:cNvSpPr>
          <p:nvPr>
            <p:ph type="subTitle" idx="1"/>
          </p:nvPr>
        </p:nvSpPr>
        <p:spPr>
          <a:xfrm>
            <a:off x="1" y="3283755"/>
            <a:ext cx="2164360" cy="793865"/>
          </a:xfrm>
        </p:spPr>
        <p:txBody>
          <a:bodyPr/>
          <a:lstStyle/>
          <a:p>
            <a:r>
              <a:rPr lang="en-US" sz="2800" dirty="0"/>
              <a:t>2024</a:t>
            </a:r>
            <a:endParaRPr lang="en-US" dirty="0"/>
          </a:p>
        </p:txBody>
      </p:sp>
    </p:spTree>
    <p:extLst>
      <p:ext uri="{BB962C8B-B14F-4D97-AF65-F5344CB8AC3E}">
        <p14:creationId xmlns:p14="http://schemas.microsoft.com/office/powerpoint/2010/main" val="2892232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DE109-7E84-4A9A-B59A-22C39EF49E84}"/>
              </a:ext>
            </a:extLst>
          </p:cNvPr>
          <p:cNvSpPr>
            <a:spLocks noGrp="1"/>
          </p:cNvSpPr>
          <p:nvPr>
            <p:ph type="title"/>
          </p:nvPr>
        </p:nvSpPr>
        <p:spPr>
          <a:xfrm>
            <a:off x="0" y="232120"/>
            <a:ext cx="5566611" cy="1056353"/>
          </a:xfrm>
        </p:spPr>
        <p:txBody>
          <a:bodyPr/>
          <a:lstStyle/>
          <a:p>
            <a:r>
              <a:rPr lang="en-US" dirty="0"/>
              <a:t>  Program Site Visits</a:t>
            </a:r>
          </a:p>
        </p:txBody>
      </p:sp>
      <p:sp>
        <p:nvSpPr>
          <p:cNvPr id="3" name="Content Placeholder 2">
            <a:extLst>
              <a:ext uri="{FF2B5EF4-FFF2-40B4-BE49-F238E27FC236}">
                <a16:creationId xmlns:a16="http://schemas.microsoft.com/office/drawing/2014/main" id="{AF8865B3-5851-461F-92A6-245E95EC47E3}"/>
              </a:ext>
            </a:extLst>
          </p:cNvPr>
          <p:cNvSpPr>
            <a:spLocks noGrp="1"/>
          </p:cNvSpPr>
          <p:nvPr>
            <p:ph idx="1"/>
          </p:nvPr>
        </p:nvSpPr>
        <p:spPr>
          <a:xfrm>
            <a:off x="581527" y="1572127"/>
            <a:ext cx="10515600" cy="4748462"/>
          </a:xfrm>
        </p:spPr>
        <p:txBody>
          <a:bodyPr>
            <a:normAutofit lnSpcReduction="10000"/>
          </a:bodyPr>
          <a:lstStyle/>
          <a:p>
            <a:r>
              <a:rPr lang="en-US" b="1" i="0" u="none" strike="noStrike" baseline="0" dirty="0">
                <a:solidFill>
                  <a:srgbClr val="000000"/>
                </a:solidFill>
                <a:latin typeface="Arial" panose="020B0604020202020204" pitchFamily="34" charset="0"/>
              </a:rPr>
              <a:t>About six months before the survey visit:</a:t>
            </a:r>
          </a:p>
          <a:p>
            <a:pPr lvl="1">
              <a:spcBef>
                <a:spcPts val="300"/>
              </a:spcBef>
              <a:spcAft>
                <a:spcPts val="600"/>
              </a:spcAft>
              <a:buFont typeface="Wingdings" panose="05000000000000000000" pitchFamily="2" charset="2"/>
              <a:buChar char="ü"/>
            </a:pPr>
            <a:r>
              <a:rPr lang="en-US" sz="2800" dirty="0">
                <a:solidFill>
                  <a:srgbClr val="000000"/>
                </a:solidFill>
                <a:latin typeface="Arial" panose="020B0604020202020204" pitchFamily="34" charset="0"/>
              </a:rPr>
              <a:t>C</a:t>
            </a:r>
            <a:r>
              <a:rPr lang="en-US" sz="2800" b="0" i="0" u="none" strike="noStrike" baseline="0" dirty="0">
                <a:solidFill>
                  <a:srgbClr val="000000"/>
                </a:solidFill>
                <a:latin typeface="Arial" panose="020B0604020202020204" pitchFamily="34" charset="0"/>
              </a:rPr>
              <a:t>ontacted by the Education Compliance Officer </a:t>
            </a:r>
          </a:p>
          <a:p>
            <a:pPr lvl="2">
              <a:spcBef>
                <a:spcPts val="300"/>
              </a:spcBef>
              <a:spcAft>
                <a:spcPts val="600"/>
              </a:spcAft>
            </a:pPr>
            <a:r>
              <a:rPr lang="en-US" sz="2400" b="0" i="0" u="none" strike="noStrike" baseline="0" dirty="0">
                <a:solidFill>
                  <a:srgbClr val="000000"/>
                </a:solidFill>
                <a:latin typeface="Arial" panose="020B0604020202020204" pitchFamily="34" charset="0"/>
              </a:rPr>
              <a:t> Select a date for site visit (or confirm site visit date assigned by accreditation agency) – ACEN dates should be reported ASAP</a:t>
            </a:r>
          </a:p>
          <a:p>
            <a:pPr lvl="1">
              <a:spcBef>
                <a:spcPts val="300"/>
              </a:spcBef>
              <a:spcAft>
                <a:spcPts val="600"/>
              </a:spcAft>
              <a:buFont typeface="Wingdings" panose="05000000000000000000" pitchFamily="2" charset="2"/>
              <a:buChar char="ü"/>
            </a:pPr>
            <a:r>
              <a:rPr lang="en-US" sz="2800" dirty="0">
                <a:solidFill>
                  <a:srgbClr val="000000"/>
                </a:solidFill>
                <a:latin typeface="Arial" panose="020B0604020202020204" pitchFamily="34" charset="0"/>
              </a:rPr>
              <a:t>G</a:t>
            </a:r>
            <a:r>
              <a:rPr lang="en-US" sz="2800" b="0" i="0" u="none" strike="noStrike" baseline="0" dirty="0">
                <a:solidFill>
                  <a:srgbClr val="000000"/>
                </a:solidFill>
                <a:latin typeface="Arial" panose="020B0604020202020204" pitchFamily="34" charset="0"/>
              </a:rPr>
              <a:t>uidelines for survey visits e-mailed along with blank report (also on website)</a:t>
            </a:r>
          </a:p>
          <a:p>
            <a:pPr lvl="1">
              <a:spcBef>
                <a:spcPts val="300"/>
              </a:spcBef>
              <a:spcAft>
                <a:spcPts val="600"/>
              </a:spcAft>
              <a:buFont typeface="Wingdings" panose="05000000000000000000" pitchFamily="2" charset="2"/>
              <a:buChar char="ü"/>
            </a:pPr>
            <a:r>
              <a:rPr lang="en-US" sz="2800" dirty="0">
                <a:solidFill>
                  <a:srgbClr val="000000"/>
                </a:solidFill>
                <a:latin typeface="Arial" panose="020B0604020202020204" pitchFamily="34" charset="0"/>
              </a:rPr>
              <a:t>G</a:t>
            </a:r>
            <a:r>
              <a:rPr lang="en-US" sz="2800" b="0" i="0" u="none" strike="noStrike" baseline="0" dirty="0">
                <a:solidFill>
                  <a:srgbClr val="000000"/>
                </a:solidFill>
                <a:latin typeface="Arial" panose="020B0604020202020204" pitchFamily="34" charset="0"/>
              </a:rPr>
              <a:t>uidelines available for joint survey visits  (crosswalk required)</a:t>
            </a:r>
          </a:p>
          <a:p>
            <a:pPr lvl="1">
              <a:spcBef>
                <a:spcPts val="300"/>
              </a:spcBef>
              <a:spcAft>
                <a:spcPts val="600"/>
              </a:spcAft>
              <a:buFont typeface="Wingdings" panose="05000000000000000000" pitchFamily="2" charset="2"/>
              <a:buChar char="ü"/>
            </a:pPr>
            <a:r>
              <a:rPr lang="en-US" sz="2800" b="0" i="0" u="none" strike="noStrike" baseline="0" dirty="0">
                <a:solidFill>
                  <a:srgbClr val="000000"/>
                </a:solidFill>
                <a:latin typeface="Arial" panose="020B0604020202020204" pitchFamily="34" charset="0"/>
              </a:rPr>
              <a:t>All guidelines and blank site visit report templates available on the KSBN website in the Resource section for Program Administrators. </a:t>
            </a:r>
          </a:p>
          <a:p>
            <a:pPr marL="457200" lvl="1" indent="0">
              <a:spcBef>
                <a:spcPts val="300"/>
              </a:spcBef>
              <a:spcAft>
                <a:spcPts val="600"/>
              </a:spcAft>
              <a:buNone/>
            </a:pPr>
            <a:r>
              <a:rPr lang="en-US" b="0" i="0" u="none" strike="noStrike" baseline="0" dirty="0">
                <a:solidFill>
                  <a:srgbClr val="0000FF"/>
                </a:solidFill>
                <a:latin typeface="Arial" panose="020B0604020202020204" pitchFamily="34" charset="0"/>
              </a:rPr>
              <a:t>               https://ksbn.kansas.gov/administrator-resources/ </a:t>
            </a:r>
            <a:endParaRPr lang="en-US" sz="4000" dirty="0"/>
          </a:p>
        </p:txBody>
      </p:sp>
    </p:spTree>
    <p:extLst>
      <p:ext uri="{BB962C8B-B14F-4D97-AF65-F5344CB8AC3E}">
        <p14:creationId xmlns:p14="http://schemas.microsoft.com/office/powerpoint/2010/main" val="1829244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3A91-4AD6-48A4-83CF-810813FE04CA}"/>
              </a:ext>
            </a:extLst>
          </p:cNvPr>
          <p:cNvSpPr>
            <a:spLocks noGrp="1"/>
          </p:cNvSpPr>
          <p:nvPr>
            <p:ph type="title"/>
          </p:nvPr>
        </p:nvSpPr>
        <p:spPr>
          <a:xfrm>
            <a:off x="0" y="232120"/>
            <a:ext cx="5558589" cy="1056353"/>
          </a:xfrm>
        </p:spPr>
        <p:txBody>
          <a:bodyPr/>
          <a:lstStyle/>
          <a:p>
            <a:r>
              <a:rPr lang="en-US" dirty="0"/>
              <a:t>  Site Visits Guidelines</a:t>
            </a:r>
          </a:p>
        </p:txBody>
      </p:sp>
      <p:sp>
        <p:nvSpPr>
          <p:cNvPr id="3" name="Content Placeholder 2">
            <a:extLst>
              <a:ext uri="{FF2B5EF4-FFF2-40B4-BE49-F238E27FC236}">
                <a16:creationId xmlns:a16="http://schemas.microsoft.com/office/drawing/2014/main" id="{82719328-D199-4346-B913-D3D77650B044}"/>
              </a:ext>
            </a:extLst>
          </p:cNvPr>
          <p:cNvSpPr>
            <a:spLocks noGrp="1"/>
          </p:cNvSpPr>
          <p:nvPr>
            <p:ph idx="1"/>
          </p:nvPr>
        </p:nvSpPr>
        <p:spPr>
          <a:xfrm>
            <a:off x="323126" y="1504507"/>
            <a:ext cx="10530069" cy="4869285"/>
          </a:xfrm>
        </p:spPr>
        <p:txBody>
          <a:bodyPr>
            <a:normAutofit fontScale="55000" lnSpcReduction="20000"/>
          </a:bodyPr>
          <a:lstStyle/>
          <a:p>
            <a:pPr>
              <a:lnSpc>
                <a:spcPct val="120000"/>
              </a:lnSpc>
              <a:spcBef>
                <a:spcPts val="600"/>
              </a:spcBef>
              <a:spcAft>
                <a:spcPts val="600"/>
              </a:spcAft>
            </a:pPr>
            <a:r>
              <a:rPr lang="en-US" sz="4500" u="sng" dirty="0"/>
              <a:t>At least 30 days prior </a:t>
            </a:r>
            <a:r>
              <a:rPr lang="en-US" sz="4500" dirty="0"/>
              <a:t>to site visit </a:t>
            </a:r>
            <a:r>
              <a:rPr lang="en-US" sz="3800" dirty="0"/>
              <a:t>- a pre-visit </a:t>
            </a:r>
            <a:r>
              <a:rPr lang="en-US" sz="3800" b="1" dirty="0"/>
              <a:t>self-study</a:t>
            </a:r>
            <a:r>
              <a:rPr lang="en-US" sz="3800" dirty="0"/>
              <a:t> report (new pilot starting Fall 2024 with new type of self-study document) should be completed and submitted electronically to KSBN Education Compliance Officer</a:t>
            </a:r>
          </a:p>
          <a:p>
            <a:pPr lvl="1">
              <a:spcAft>
                <a:spcPts val="600"/>
              </a:spcAft>
              <a:buFont typeface="Wingdings" panose="05000000000000000000" pitchFamily="2" charset="2"/>
              <a:buChar char="ü"/>
            </a:pPr>
            <a:r>
              <a:rPr lang="en-US" sz="3800" dirty="0"/>
              <a:t>Include a current copy of the parent institution’s </a:t>
            </a:r>
            <a:r>
              <a:rPr lang="en-US" sz="3800" b="1" dirty="0"/>
              <a:t>catalog</a:t>
            </a:r>
            <a:r>
              <a:rPr lang="en-US" sz="3800" dirty="0"/>
              <a:t> or bulletin with the report.</a:t>
            </a:r>
          </a:p>
          <a:p>
            <a:pPr lvl="1">
              <a:spcAft>
                <a:spcPts val="600"/>
              </a:spcAft>
              <a:buFont typeface="Wingdings" panose="05000000000000000000" pitchFamily="2" charset="2"/>
              <a:buChar char="ü"/>
            </a:pPr>
            <a:r>
              <a:rPr lang="en-US" sz="3800" dirty="0"/>
              <a:t>Also include a copies of:</a:t>
            </a:r>
          </a:p>
          <a:p>
            <a:pPr marL="1371600" lvl="2" indent="-457200">
              <a:spcAft>
                <a:spcPts val="600"/>
              </a:spcAft>
              <a:buAutoNum type="arabicParenR"/>
            </a:pPr>
            <a:r>
              <a:rPr lang="en-US" sz="3800" dirty="0"/>
              <a:t>college </a:t>
            </a:r>
            <a:r>
              <a:rPr lang="en-US" sz="3800" b="1" dirty="0"/>
              <a:t>faculty handbook</a:t>
            </a:r>
            <a:r>
              <a:rPr lang="en-US" sz="3800" dirty="0"/>
              <a:t>, </a:t>
            </a:r>
          </a:p>
          <a:p>
            <a:pPr marL="1371600" lvl="2" indent="-457200">
              <a:spcAft>
                <a:spcPts val="600"/>
              </a:spcAft>
              <a:buAutoNum type="arabicParenR"/>
            </a:pPr>
            <a:r>
              <a:rPr lang="en-US" sz="3800" dirty="0"/>
              <a:t>college </a:t>
            </a:r>
            <a:r>
              <a:rPr lang="en-US" sz="3800" b="1" dirty="0"/>
              <a:t>student handbook</a:t>
            </a:r>
            <a:r>
              <a:rPr lang="en-US" sz="3800" dirty="0"/>
              <a:t>, and </a:t>
            </a:r>
          </a:p>
          <a:p>
            <a:pPr marL="1371600" lvl="2" indent="-457200">
              <a:spcAft>
                <a:spcPts val="600"/>
              </a:spcAft>
              <a:buAutoNum type="arabicParenR"/>
            </a:pPr>
            <a:r>
              <a:rPr lang="en-US" sz="3800" b="1" dirty="0"/>
              <a:t>nursing program handbooks </a:t>
            </a:r>
            <a:r>
              <a:rPr lang="en-US" sz="3800" dirty="0"/>
              <a:t>for faculty and students</a:t>
            </a:r>
          </a:p>
          <a:p>
            <a:pPr lvl="1">
              <a:lnSpc>
                <a:spcPct val="120000"/>
              </a:lnSpc>
              <a:spcAft>
                <a:spcPts val="600"/>
              </a:spcAft>
              <a:buFont typeface="Wingdings" panose="05000000000000000000" pitchFamily="2" charset="2"/>
              <a:buChar char="ü"/>
            </a:pPr>
            <a:r>
              <a:rPr lang="en-US" sz="3800" dirty="0"/>
              <a:t>If report is not submitted electronically, then </a:t>
            </a:r>
            <a:r>
              <a:rPr lang="en-US" sz="3800" u="sng" dirty="0"/>
              <a:t>one copy </a:t>
            </a:r>
            <a:r>
              <a:rPr lang="en-US" sz="3800" dirty="0"/>
              <a:t>should be 3-hole punched (binding is </a:t>
            </a:r>
            <a:r>
              <a:rPr lang="en-US" sz="3800" u="sng" dirty="0"/>
              <a:t>not</a:t>
            </a:r>
            <a:r>
              <a:rPr lang="en-US" sz="3800" dirty="0"/>
              <a:t> necessary), printed on one side only, and submitted to KSBN office along with a USB drive containing the self-study and all other required documents.</a:t>
            </a:r>
          </a:p>
          <a:p>
            <a:pPr marL="0" indent="0">
              <a:buNone/>
            </a:pPr>
            <a:endParaRPr lang="en-US" sz="1200" dirty="0"/>
          </a:p>
          <a:p>
            <a:pPr lvl="1">
              <a:buFont typeface="Wingdings" panose="05000000000000000000" pitchFamily="2" charset="2"/>
              <a:buChar char="ü"/>
            </a:pPr>
            <a:endParaRPr lang="en-US" dirty="0"/>
          </a:p>
          <a:p>
            <a:pPr marL="0" indent="0">
              <a:buNone/>
            </a:pPr>
            <a:endParaRPr lang="en-US" dirty="0"/>
          </a:p>
        </p:txBody>
      </p:sp>
    </p:spTree>
    <p:extLst>
      <p:ext uri="{BB962C8B-B14F-4D97-AF65-F5344CB8AC3E}">
        <p14:creationId xmlns:p14="http://schemas.microsoft.com/office/powerpoint/2010/main" val="2912848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80BB-7FB4-4F38-8125-D3C245D1C092}"/>
              </a:ext>
            </a:extLst>
          </p:cNvPr>
          <p:cNvSpPr>
            <a:spLocks noGrp="1"/>
          </p:cNvSpPr>
          <p:nvPr>
            <p:ph type="title"/>
          </p:nvPr>
        </p:nvSpPr>
        <p:spPr/>
        <p:txBody>
          <a:bodyPr/>
          <a:lstStyle/>
          <a:p>
            <a:r>
              <a:rPr lang="en-US" dirty="0"/>
              <a:t>	Program Evaluation Plan</a:t>
            </a:r>
          </a:p>
        </p:txBody>
      </p:sp>
      <p:sp>
        <p:nvSpPr>
          <p:cNvPr id="3" name="Content Placeholder 2">
            <a:extLst>
              <a:ext uri="{FF2B5EF4-FFF2-40B4-BE49-F238E27FC236}">
                <a16:creationId xmlns:a16="http://schemas.microsoft.com/office/drawing/2014/main" id="{23AEB309-201D-4832-9AA8-8388F719A1C6}"/>
              </a:ext>
            </a:extLst>
          </p:cNvPr>
          <p:cNvSpPr>
            <a:spLocks noGrp="1"/>
          </p:cNvSpPr>
          <p:nvPr>
            <p:ph idx="1"/>
          </p:nvPr>
        </p:nvSpPr>
        <p:spPr>
          <a:xfrm>
            <a:off x="709127" y="1530220"/>
            <a:ext cx="9937102" cy="4991878"/>
          </a:xfrm>
        </p:spPr>
        <p:txBody>
          <a:bodyPr>
            <a:normAutofit/>
          </a:bodyPr>
          <a:lstStyle/>
          <a:p>
            <a:pPr marL="0" lvl="0" indent="0">
              <a:buNone/>
            </a:pPr>
            <a:r>
              <a:rPr lang="en-US" sz="3200" b="1" dirty="0"/>
              <a:t>What should be included:</a:t>
            </a:r>
          </a:p>
          <a:p>
            <a:pPr lvl="0"/>
            <a:r>
              <a:rPr lang="en-US" sz="3200" dirty="0"/>
              <a:t>Evaluation criteria – </a:t>
            </a:r>
            <a:r>
              <a:rPr lang="en-US" sz="3200" u="sng" dirty="0"/>
              <a:t>what</a:t>
            </a:r>
            <a:r>
              <a:rPr lang="en-US" sz="3200" dirty="0"/>
              <a:t> components will be evaluated;</a:t>
            </a:r>
          </a:p>
          <a:p>
            <a:pPr lvl="0"/>
            <a:r>
              <a:rPr lang="en-US" sz="3200" dirty="0"/>
              <a:t>Methodology – </a:t>
            </a:r>
            <a:r>
              <a:rPr lang="en-US" sz="3200" u="sng" dirty="0"/>
              <a:t>how</a:t>
            </a:r>
            <a:r>
              <a:rPr lang="en-US" sz="3200" dirty="0"/>
              <a:t> the data will be collected;</a:t>
            </a:r>
          </a:p>
          <a:p>
            <a:pPr lvl="0"/>
            <a:r>
              <a:rPr lang="en-US" sz="3200" dirty="0"/>
              <a:t>Frequency of evaluation – </a:t>
            </a:r>
            <a:r>
              <a:rPr lang="en-US" sz="3200" u="sng" dirty="0"/>
              <a:t>when</a:t>
            </a:r>
            <a:r>
              <a:rPr lang="en-US" sz="3200" dirty="0"/>
              <a:t> the data will be collected;</a:t>
            </a:r>
          </a:p>
          <a:p>
            <a:pPr lvl="0"/>
            <a:r>
              <a:rPr lang="en-US" sz="3200" dirty="0"/>
              <a:t>Assignment of responsibility – </a:t>
            </a:r>
            <a:r>
              <a:rPr lang="en-US" sz="3200" u="sng" dirty="0"/>
              <a:t>who</a:t>
            </a:r>
            <a:r>
              <a:rPr lang="en-US" sz="3200" dirty="0"/>
              <a:t> will be responsible for data collection; and</a:t>
            </a:r>
          </a:p>
          <a:p>
            <a:pPr lvl="0"/>
            <a:r>
              <a:rPr lang="en-US" sz="3200" dirty="0"/>
              <a:t>Indicators of program and instructional effectiveness – </a:t>
            </a:r>
            <a:r>
              <a:rPr lang="en-US" sz="3200" u="sng" dirty="0"/>
              <a:t>benchmarks</a:t>
            </a:r>
            <a:r>
              <a:rPr lang="en-US" sz="3200" dirty="0"/>
              <a:t> to be achieved.</a:t>
            </a:r>
          </a:p>
          <a:p>
            <a:pPr marL="0" indent="0">
              <a:buNone/>
            </a:pPr>
            <a:endParaRPr lang="en-US" sz="3000" dirty="0"/>
          </a:p>
        </p:txBody>
      </p:sp>
    </p:spTree>
    <p:extLst>
      <p:ext uri="{BB962C8B-B14F-4D97-AF65-F5344CB8AC3E}">
        <p14:creationId xmlns:p14="http://schemas.microsoft.com/office/powerpoint/2010/main" val="90152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80BB-7FB4-4F38-8125-D3C245D1C092}"/>
              </a:ext>
            </a:extLst>
          </p:cNvPr>
          <p:cNvSpPr>
            <a:spLocks noGrp="1"/>
          </p:cNvSpPr>
          <p:nvPr>
            <p:ph type="title"/>
          </p:nvPr>
        </p:nvSpPr>
        <p:spPr/>
        <p:txBody>
          <a:bodyPr/>
          <a:lstStyle/>
          <a:p>
            <a:r>
              <a:rPr lang="en-US" dirty="0"/>
              <a:t>	Program Evaluation Plan</a:t>
            </a:r>
          </a:p>
        </p:txBody>
      </p:sp>
      <p:sp>
        <p:nvSpPr>
          <p:cNvPr id="3" name="Content Placeholder 2">
            <a:extLst>
              <a:ext uri="{FF2B5EF4-FFF2-40B4-BE49-F238E27FC236}">
                <a16:creationId xmlns:a16="http://schemas.microsoft.com/office/drawing/2014/main" id="{23AEB309-201D-4832-9AA8-8388F719A1C6}"/>
              </a:ext>
            </a:extLst>
          </p:cNvPr>
          <p:cNvSpPr>
            <a:spLocks noGrp="1"/>
          </p:cNvSpPr>
          <p:nvPr>
            <p:ph idx="1"/>
          </p:nvPr>
        </p:nvSpPr>
        <p:spPr>
          <a:xfrm>
            <a:off x="457200" y="1392255"/>
            <a:ext cx="10315074" cy="5233625"/>
          </a:xfrm>
        </p:spPr>
        <p:txBody>
          <a:bodyPr>
            <a:normAutofit/>
          </a:bodyPr>
          <a:lstStyle/>
          <a:p>
            <a:pPr marL="0" indent="0">
              <a:buNone/>
            </a:pPr>
            <a:r>
              <a:rPr lang="en-US" sz="3600" b="1" cap="small" dirty="0"/>
              <a:t>The steps of the evaluation process should include:</a:t>
            </a:r>
          </a:p>
          <a:p>
            <a:pPr lvl="0"/>
            <a:r>
              <a:rPr lang="en-US" u="sng" dirty="0"/>
              <a:t>What</a:t>
            </a:r>
            <a:r>
              <a:rPr lang="en-US" dirty="0"/>
              <a:t> – select an area to be evaluated. Criteria for evaluation must be measurable and include benchmarks or indicators of success/effectiveness</a:t>
            </a:r>
          </a:p>
          <a:p>
            <a:pPr lvl="0"/>
            <a:r>
              <a:rPr lang="en-US" u="sng" dirty="0"/>
              <a:t>When</a:t>
            </a:r>
            <a:r>
              <a:rPr lang="en-US" dirty="0"/>
              <a:t> – decide on a timeframe for evaluation – Every year? Every semester? Every three years?</a:t>
            </a:r>
          </a:p>
          <a:p>
            <a:pPr lvl="0"/>
            <a:r>
              <a:rPr lang="en-US" u="sng" dirty="0"/>
              <a:t>Who</a:t>
            </a:r>
            <a:r>
              <a:rPr lang="en-US" dirty="0"/>
              <a:t> – appoint an individual or committee to be responsible for the evaluation</a:t>
            </a:r>
          </a:p>
          <a:p>
            <a:pPr lvl="0"/>
            <a:r>
              <a:rPr lang="en-US" u="sng" dirty="0"/>
              <a:t>How</a:t>
            </a:r>
            <a:r>
              <a:rPr lang="en-US" dirty="0"/>
              <a:t> – decide how the evaluation will occur: questionnaires, evaluation forms, committee decision</a:t>
            </a:r>
          </a:p>
          <a:p>
            <a:pPr marL="0" indent="0">
              <a:buNone/>
            </a:pPr>
            <a:endParaRPr lang="en-US" sz="3000" dirty="0"/>
          </a:p>
        </p:txBody>
      </p:sp>
    </p:spTree>
    <p:extLst>
      <p:ext uri="{BB962C8B-B14F-4D97-AF65-F5344CB8AC3E}">
        <p14:creationId xmlns:p14="http://schemas.microsoft.com/office/powerpoint/2010/main" val="2360090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80BB-7FB4-4F38-8125-D3C245D1C092}"/>
              </a:ext>
            </a:extLst>
          </p:cNvPr>
          <p:cNvSpPr>
            <a:spLocks noGrp="1"/>
          </p:cNvSpPr>
          <p:nvPr>
            <p:ph type="title"/>
          </p:nvPr>
        </p:nvSpPr>
        <p:spPr/>
        <p:txBody>
          <a:bodyPr/>
          <a:lstStyle/>
          <a:p>
            <a:r>
              <a:rPr lang="en-US" dirty="0"/>
              <a:t>	Program Evaluation Plan</a:t>
            </a:r>
          </a:p>
        </p:txBody>
      </p:sp>
      <p:sp>
        <p:nvSpPr>
          <p:cNvPr id="3" name="Content Placeholder 2">
            <a:extLst>
              <a:ext uri="{FF2B5EF4-FFF2-40B4-BE49-F238E27FC236}">
                <a16:creationId xmlns:a16="http://schemas.microsoft.com/office/drawing/2014/main" id="{23AEB309-201D-4832-9AA8-8388F719A1C6}"/>
              </a:ext>
            </a:extLst>
          </p:cNvPr>
          <p:cNvSpPr>
            <a:spLocks noGrp="1"/>
          </p:cNvSpPr>
          <p:nvPr>
            <p:ph idx="1"/>
          </p:nvPr>
        </p:nvSpPr>
        <p:spPr>
          <a:xfrm>
            <a:off x="457200" y="1568116"/>
            <a:ext cx="10114384" cy="5057764"/>
          </a:xfrm>
        </p:spPr>
        <p:txBody>
          <a:bodyPr>
            <a:normAutofit/>
          </a:bodyPr>
          <a:lstStyle/>
          <a:p>
            <a:pPr marL="0" indent="0">
              <a:buNone/>
            </a:pPr>
            <a:r>
              <a:rPr lang="en-US" sz="3600" b="1" cap="small" dirty="0"/>
              <a:t>The steps of the evaluation process should include:</a:t>
            </a:r>
          </a:p>
          <a:p>
            <a:pPr marL="0" indent="0">
              <a:buNone/>
            </a:pPr>
            <a:endParaRPr lang="en-US" sz="1050" b="1" cap="small" dirty="0"/>
          </a:p>
          <a:p>
            <a:pPr lvl="0"/>
            <a:r>
              <a:rPr lang="en-US" sz="3000" u="sng" dirty="0"/>
              <a:t>Benchmark</a:t>
            </a:r>
            <a:r>
              <a:rPr lang="en-US" sz="3000" dirty="0"/>
              <a:t> – set a benchmark or goal for success – for example, 90% express satisfaction</a:t>
            </a:r>
          </a:p>
          <a:p>
            <a:pPr lvl="0"/>
            <a:r>
              <a:rPr lang="en-US" sz="3000" dirty="0"/>
              <a:t>Findings – </a:t>
            </a:r>
            <a:r>
              <a:rPr lang="en-US" sz="3000" i="1" dirty="0"/>
              <a:t>collect</a:t>
            </a:r>
            <a:r>
              <a:rPr lang="en-US" sz="3000" dirty="0"/>
              <a:t> the data, </a:t>
            </a:r>
            <a:r>
              <a:rPr lang="en-US" sz="3000" i="1" dirty="0"/>
              <a:t>collate</a:t>
            </a:r>
            <a:r>
              <a:rPr lang="en-US" sz="3000" dirty="0"/>
              <a:t> and </a:t>
            </a:r>
            <a:r>
              <a:rPr lang="en-US" sz="3000" b="1" i="1" dirty="0"/>
              <a:t>analyze</a:t>
            </a:r>
            <a:r>
              <a:rPr lang="en-US" sz="3000" dirty="0"/>
              <a:t> it</a:t>
            </a:r>
          </a:p>
          <a:p>
            <a:pPr lvl="0"/>
            <a:r>
              <a:rPr lang="en-US" sz="3000" u="sng" dirty="0"/>
              <a:t>Outcome</a:t>
            </a:r>
            <a:r>
              <a:rPr lang="en-US" sz="3000" dirty="0"/>
              <a:t> – make changes in the evaluation for the next time or continue with same plan. Make revisions to program based upon analysis of data. </a:t>
            </a:r>
            <a:r>
              <a:rPr lang="en-US" sz="3000" b="1" dirty="0"/>
              <a:t>Document </a:t>
            </a:r>
            <a:r>
              <a:rPr lang="en-US" sz="3000" dirty="0"/>
              <a:t>decision-making in the faculty minutes and </a:t>
            </a:r>
            <a:r>
              <a:rPr lang="en-US" sz="3000" i="1" dirty="0"/>
              <a:t>rationale</a:t>
            </a:r>
            <a:r>
              <a:rPr lang="en-US" sz="3000" dirty="0"/>
              <a:t> for decisions</a:t>
            </a:r>
          </a:p>
          <a:p>
            <a:pPr marL="0" indent="0">
              <a:buNone/>
            </a:pPr>
            <a:endParaRPr lang="en-US" sz="3000" dirty="0"/>
          </a:p>
        </p:txBody>
      </p:sp>
    </p:spTree>
    <p:extLst>
      <p:ext uri="{BB962C8B-B14F-4D97-AF65-F5344CB8AC3E}">
        <p14:creationId xmlns:p14="http://schemas.microsoft.com/office/powerpoint/2010/main" val="809951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80BB-7FB4-4F38-8125-D3C245D1C092}"/>
              </a:ext>
            </a:extLst>
          </p:cNvPr>
          <p:cNvSpPr>
            <a:spLocks noGrp="1"/>
          </p:cNvSpPr>
          <p:nvPr>
            <p:ph type="title"/>
          </p:nvPr>
        </p:nvSpPr>
        <p:spPr/>
        <p:txBody>
          <a:bodyPr/>
          <a:lstStyle/>
          <a:p>
            <a:r>
              <a:rPr lang="en-US" dirty="0"/>
              <a:t>	Education Forms</a:t>
            </a:r>
          </a:p>
        </p:txBody>
      </p:sp>
      <p:sp>
        <p:nvSpPr>
          <p:cNvPr id="3" name="Content Placeholder 2">
            <a:extLst>
              <a:ext uri="{FF2B5EF4-FFF2-40B4-BE49-F238E27FC236}">
                <a16:creationId xmlns:a16="http://schemas.microsoft.com/office/drawing/2014/main" id="{23AEB309-201D-4832-9AA8-8388F719A1C6}"/>
              </a:ext>
            </a:extLst>
          </p:cNvPr>
          <p:cNvSpPr>
            <a:spLocks noGrp="1"/>
          </p:cNvSpPr>
          <p:nvPr>
            <p:ph idx="1"/>
          </p:nvPr>
        </p:nvSpPr>
        <p:spPr>
          <a:xfrm>
            <a:off x="838200" y="1698034"/>
            <a:ext cx="10515600" cy="4351338"/>
          </a:xfrm>
        </p:spPr>
        <p:txBody>
          <a:bodyPr>
            <a:normAutofit lnSpcReduction="10000"/>
          </a:bodyPr>
          <a:lstStyle/>
          <a:p>
            <a:r>
              <a:rPr lang="en-US" sz="3600" dirty="0"/>
              <a:t>The following education forms can be found on the </a:t>
            </a:r>
            <a:r>
              <a:rPr lang="en-US" sz="3600" b="1" dirty="0"/>
              <a:t>KSBN website</a:t>
            </a:r>
            <a:r>
              <a:rPr lang="en-US" sz="3600" dirty="0"/>
              <a:t>:</a:t>
            </a:r>
          </a:p>
          <a:p>
            <a:pPr lvl="1">
              <a:buFont typeface="Wingdings" panose="05000000000000000000" pitchFamily="2" charset="2"/>
              <a:buChar char="ü"/>
            </a:pPr>
            <a:r>
              <a:rPr lang="en-US" sz="3200" dirty="0"/>
              <a:t>Faculty Qualification Report (FQR) – fillable form</a:t>
            </a:r>
          </a:p>
          <a:p>
            <a:pPr lvl="1">
              <a:buFont typeface="Wingdings" panose="05000000000000000000" pitchFamily="2" charset="2"/>
              <a:buChar char="ü"/>
            </a:pPr>
            <a:r>
              <a:rPr lang="en-US" sz="3200" dirty="0"/>
              <a:t>Faculty Degree Plan (with FQR) – fillable form</a:t>
            </a:r>
          </a:p>
          <a:p>
            <a:pPr lvl="1">
              <a:buFont typeface="Wingdings" panose="05000000000000000000" pitchFamily="2" charset="2"/>
              <a:buChar char="ü"/>
            </a:pPr>
            <a:r>
              <a:rPr lang="en-US" sz="3200" dirty="0"/>
              <a:t>Faculty Hire Exception  (with FQR) – fillable form</a:t>
            </a:r>
          </a:p>
          <a:p>
            <a:pPr lvl="1">
              <a:buFont typeface="Wingdings" panose="05000000000000000000" pitchFamily="2" charset="2"/>
              <a:buChar char="ü"/>
            </a:pPr>
            <a:r>
              <a:rPr lang="en-US" sz="3200" dirty="0"/>
              <a:t>Major Curriculum Change Request – printable form</a:t>
            </a:r>
          </a:p>
          <a:p>
            <a:pPr lvl="1">
              <a:buFont typeface="Wingdings" panose="05000000000000000000" pitchFamily="2" charset="2"/>
              <a:buChar char="ü"/>
            </a:pPr>
            <a:r>
              <a:rPr lang="en-US" sz="3200" dirty="0"/>
              <a:t>Minor Curriculum Change Request – printable form</a:t>
            </a:r>
          </a:p>
          <a:p>
            <a:pPr lvl="1">
              <a:buFont typeface="Wingdings" panose="05000000000000000000" pitchFamily="2" charset="2"/>
              <a:buChar char="ü"/>
            </a:pPr>
            <a:r>
              <a:rPr lang="en-US" sz="3200" dirty="0"/>
              <a:t>Test Before Transcript – printable form</a:t>
            </a:r>
          </a:p>
          <a:p>
            <a:pPr marL="457200" lvl="1" indent="0">
              <a:buNone/>
            </a:pPr>
            <a:r>
              <a:rPr lang="en-US" sz="2000" dirty="0">
                <a:hlinkClick r:id="rId3"/>
              </a:rPr>
              <a:t>https://ksbn.kansas.gov/wp-content/uploads/Forms/Test_Before_Transcript.pdf</a:t>
            </a:r>
            <a:r>
              <a:rPr lang="en-US" sz="2000" dirty="0"/>
              <a:t> </a:t>
            </a:r>
            <a:endParaRPr lang="en-US" sz="3600" dirty="0"/>
          </a:p>
        </p:txBody>
      </p:sp>
    </p:spTree>
    <p:extLst>
      <p:ext uri="{BB962C8B-B14F-4D97-AF65-F5344CB8AC3E}">
        <p14:creationId xmlns:p14="http://schemas.microsoft.com/office/powerpoint/2010/main" val="4045049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34461-7E4B-4E4E-B320-BFD76DDA92A2}"/>
              </a:ext>
            </a:extLst>
          </p:cNvPr>
          <p:cNvSpPr>
            <a:spLocks noGrp="1"/>
          </p:cNvSpPr>
          <p:nvPr>
            <p:ph type="title"/>
          </p:nvPr>
        </p:nvSpPr>
        <p:spPr/>
        <p:txBody>
          <a:bodyPr>
            <a:normAutofit/>
          </a:bodyPr>
          <a:lstStyle/>
          <a:p>
            <a:r>
              <a:rPr lang="en-US" dirty="0"/>
              <a:t>  Faculty Qualification Report</a:t>
            </a:r>
          </a:p>
        </p:txBody>
      </p:sp>
      <p:sp>
        <p:nvSpPr>
          <p:cNvPr id="3" name="Content Placeholder 2">
            <a:extLst>
              <a:ext uri="{FF2B5EF4-FFF2-40B4-BE49-F238E27FC236}">
                <a16:creationId xmlns:a16="http://schemas.microsoft.com/office/drawing/2014/main" id="{3F5921CB-CAE6-4AFE-94D4-EDC602718CE2}"/>
              </a:ext>
            </a:extLst>
          </p:cNvPr>
          <p:cNvSpPr>
            <a:spLocks noGrp="1"/>
          </p:cNvSpPr>
          <p:nvPr>
            <p:ph idx="1"/>
          </p:nvPr>
        </p:nvSpPr>
        <p:spPr>
          <a:xfrm>
            <a:off x="419184" y="1568518"/>
            <a:ext cx="10421680" cy="4740658"/>
          </a:xfrm>
        </p:spPr>
        <p:txBody>
          <a:bodyPr>
            <a:normAutofit fontScale="77500" lnSpcReduction="20000"/>
          </a:bodyPr>
          <a:lstStyle/>
          <a:p>
            <a:pPr marL="0" indent="0">
              <a:buNone/>
            </a:pPr>
            <a:r>
              <a:rPr lang="en-US" sz="3200" b="1" dirty="0"/>
              <a:t>Faculty Qualification Report or FQR   60-2-103 (c) (1)</a:t>
            </a:r>
          </a:p>
          <a:p>
            <a:pPr lvl="1">
              <a:spcAft>
                <a:spcPts val="600"/>
              </a:spcAft>
            </a:pPr>
            <a:r>
              <a:rPr lang="en-US" sz="3000" dirty="0"/>
              <a:t>Should be submitted when a new faculty member is </a:t>
            </a:r>
            <a:r>
              <a:rPr lang="en-US" sz="3000" u="sng" dirty="0"/>
              <a:t>hired</a:t>
            </a:r>
            <a:r>
              <a:rPr lang="en-US" sz="3000" dirty="0"/>
              <a:t> or </a:t>
            </a:r>
            <a:r>
              <a:rPr lang="en-US" sz="3000" u="sng" dirty="0"/>
              <a:t>current faculty member has a change in status</a:t>
            </a:r>
          </a:p>
          <a:p>
            <a:pPr lvl="2">
              <a:spcAft>
                <a:spcPts val="600"/>
              </a:spcAft>
            </a:pPr>
            <a:r>
              <a:rPr lang="en-US" sz="2600" dirty="0"/>
              <a:t>Change in employment status</a:t>
            </a:r>
          </a:p>
          <a:p>
            <a:pPr lvl="2">
              <a:spcAft>
                <a:spcPts val="600"/>
              </a:spcAft>
            </a:pPr>
            <a:r>
              <a:rPr lang="en-US" sz="2600" dirty="0"/>
              <a:t>Completion of degree plan or advanced degree </a:t>
            </a:r>
          </a:p>
          <a:p>
            <a:pPr lvl="1">
              <a:spcAft>
                <a:spcPts val="600"/>
              </a:spcAft>
            </a:pPr>
            <a:r>
              <a:rPr lang="en-US" sz="3000" dirty="0"/>
              <a:t>Requested submission within 30 days of appointment (date hired as faculty) – </a:t>
            </a:r>
            <a:r>
              <a:rPr lang="en-US" sz="3000" i="1" dirty="0"/>
              <a:t>may submit prior to hire date</a:t>
            </a:r>
          </a:p>
          <a:p>
            <a:pPr lvl="1">
              <a:spcAft>
                <a:spcPts val="600"/>
              </a:spcAft>
            </a:pPr>
            <a:r>
              <a:rPr lang="en-US" sz="3000" dirty="0"/>
              <a:t>Include copies of official </a:t>
            </a:r>
            <a:r>
              <a:rPr lang="en-US" sz="3000" u="sng" dirty="0"/>
              <a:t>transcripts for original RN licensure </a:t>
            </a:r>
            <a:r>
              <a:rPr lang="en-US" sz="3000" dirty="0"/>
              <a:t>degree and any further education</a:t>
            </a:r>
          </a:p>
          <a:p>
            <a:pPr lvl="1">
              <a:spcAft>
                <a:spcPts val="600"/>
              </a:spcAft>
            </a:pPr>
            <a:r>
              <a:rPr lang="en-US" sz="3000" dirty="0"/>
              <a:t>Copy of approved FQR will be returned to you for your records (should be kept in faculty file)</a:t>
            </a:r>
          </a:p>
          <a:p>
            <a:pPr lvl="1">
              <a:spcAft>
                <a:spcPts val="600"/>
              </a:spcAft>
            </a:pPr>
            <a:r>
              <a:rPr lang="en-US" sz="3000" dirty="0"/>
              <a:t>All documents should be sent to NECO at the same time </a:t>
            </a:r>
            <a:r>
              <a:rPr lang="en-US" sz="3000" dirty="0" err="1"/>
              <a:t>ot</a:t>
            </a:r>
            <a:endParaRPr lang="en-US" sz="3000" dirty="0"/>
          </a:p>
          <a:p>
            <a:pPr marL="457200" lvl="1" indent="0">
              <a:spcAft>
                <a:spcPts val="600"/>
              </a:spcAft>
              <a:buNone/>
            </a:pPr>
            <a:r>
              <a:rPr lang="en-US" sz="2800" dirty="0">
                <a:hlinkClick r:id="rId3"/>
              </a:rPr>
              <a:t>https://ksbn.kansas.gov/wp-content/uploads/2024/08/FQR.pdf</a:t>
            </a:r>
            <a:r>
              <a:rPr lang="en-US" sz="2800" dirty="0"/>
              <a:t>  (new temporary process in place for FQR w/ fillable forms)</a:t>
            </a:r>
          </a:p>
          <a:p>
            <a:pPr lvl="1">
              <a:spcAft>
                <a:spcPts val="600"/>
              </a:spcAft>
            </a:pPr>
            <a:endParaRPr lang="en-US" sz="3000" dirty="0"/>
          </a:p>
          <a:p>
            <a:pPr marL="457200" lvl="1" indent="0">
              <a:spcAft>
                <a:spcPts val="600"/>
              </a:spcAft>
              <a:buNone/>
            </a:pPr>
            <a:endParaRPr lang="en-US" sz="3000" dirty="0"/>
          </a:p>
        </p:txBody>
      </p:sp>
    </p:spTree>
    <p:extLst>
      <p:ext uri="{BB962C8B-B14F-4D97-AF65-F5344CB8AC3E}">
        <p14:creationId xmlns:p14="http://schemas.microsoft.com/office/powerpoint/2010/main" val="3640140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34461-7E4B-4E4E-B320-BFD76DDA92A2}"/>
              </a:ext>
            </a:extLst>
          </p:cNvPr>
          <p:cNvSpPr>
            <a:spLocks noGrp="1"/>
          </p:cNvSpPr>
          <p:nvPr>
            <p:ph type="title"/>
          </p:nvPr>
        </p:nvSpPr>
        <p:spPr/>
        <p:txBody>
          <a:bodyPr>
            <a:normAutofit/>
          </a:bodyPr>
          <a:lstStyle/>
          <a:p>
            <a:r>
              <a:rPr lang="en-US" dirty="0"/>
              <a:t>        Faculty Degree Plan </a:t>
            </a:r>
          </a:p>
        </p:txBody>
      </p:sp>
      <p:sp>
        <p:nvSpPr>
          <p:cNvPr id="3" name="Content Placeholder 2">
            <a:extLst>
              <a:ext uri="{FF2B5EF4-FFF2-40B4-BE49-F238E27FC236}">
                <a16:creationId xmlns:a16="http://schemas.microsoft.com/office/drawing/2014/main" id="{3F5921CB-CAE6-4AFE-94D4-EDC602718CE2}"/>
              </a:ext>
            </a:extLst>
          </p:cNvPr>
          <p:cNvSpPr>
            <a:spLocks noGrp="1"/>
          </p:cNvSpPr>
          <p:nvPr>
            <p:ph idx="1"/>
          </p:nvPr>
        </p:nvSpPr>
        <p:spPr>
          <a:xfrm>
            <a:off x="364508" y="1487905"/>
            <a:ext cx="10323545" cy="5089358"/>
          </a:xfrm>
        </p:spPr>
        <p:txBody>
          <a:bodyPr>
            <a:normAutofit fontScale="77500" lnSpcReduction="20000"/>
          </a:bodyPr>
          <a:lstStyle/>
          <a:p>
            <a:pPr marL="0" indent="0">
              <a:lnSpc>
                <a:spcPct val="110000"/>
              </a:lnSpc>
              <a:spcAft>
                <a:spcPts val="600"/>
              </a:spcAft>
              <a:buNone/>
            </a:pPr>
            <a:r>
              <a:rPr lang="en-US" sz="3600" b="1" dirty="0"/>
              <a:t>- </a:t>
            </a:r>
            <a:r>
              <a:rPr lang="en-US" sz="4000" dirty="0">
                <a:solidFill>
                  <a:srgbClr val="C00000"/>
                </a:solidFill>
              </a:rPr>
              <a:t>Must be submitted with an initial or update FQR </a:t>
            </a:r>
            <a:endParaRPr lang="en-US" sz="3600" dirty="0">
              <a:solidFill>
                <a:srgbClr val="C00000"/>
              </a:solidFill>
            </a:endParaRPr>
          </a:p>
          <a:p>
            <a:pPr lvl="1">
              <a:spcAft>
                <a:spcPts val="600"/>
              </a:spcAft>
            </a:pPr>
            <a:r>
              <a:rPr lang="en-US" sz="3600" dirty="0"/>
              <a:t>If the faculty member does not have the appropriate degree as defined in 60-2-103 and </a:t>
            </a:r>
            <a:r>
              <a:rPr lang="en-US" sz="3600" u="sng" dirty="0"/>
              <a:t>is enrolled </a:t>
            </a:r>
            <a:r>
              <a:rPr lang="en-US" sz="3600" dirty="0"/>
              <a:t>in a program to obtain appropriate degree, a faculty degree plan should be submitted </a:t>
            </a:r>
          </a:p>
          <a:p>
            <a:pPr lvl="3">
              <a:spcAft>
                <a:spcPts val="600"/>
              </a:spcAft>
              <a:buFont typeface="Wingdings" panose="05000000000000000000" pitchFamily="2" charset="2"/>
              <a:buChar char="ü"/>
            </a:pPr>
            <a:r>
              <a:rPr lang="en-US" sz="3100" dirty="0"/>
              <a:t>Need an enrollment date and name of program attending</a:t>
            </a:r>
          </a:p>
          <a:p>
            <a:pPr lvl="3">
              <a:spcAft>
                <a:spcPts val="600"/>
              </a:spcAft>
              <a:buFont typeface="Wingdings" panose="05000000000000000000" pitchFamily="2" charset="2"/>
              <a:buChar char="ü"/>
            </a:pPr>
            <a:r>
              <a:rPr lang="en-US" sz="3100" dirty="0"/>
              <a:t>Should reflect a degree completion within six (6) years of hire date</a:t>
            </a:r>
          </a:p>
          <a:p>
            <a:pPr lvl="1">
              <a:spcAft>
                <a:spcPts val="600"/>
              </a:spcAft>
            </a:pPr>
            <a:r>
              <a:rPr lang="en-US" sz="3600" dirty="0"/>
              <a:t>Upon completion of the degree, a copy of the official transcript showing completion degree and date of completion should be submitted</a:t>
            </a:r>
          </a:p>
          <a:p>
            <a:pPr lvl="1">
              <a:spcAft>
                <a:spcPts val="600"/>
              </a:spcAft>
            </a:pPr>
            <a:r>
              <a:rPr lang="en-US" sz="3600" dirty="0"/>
              <a:t>Notification and rationale for each faculty member not following the submitted degree plan should be sent to KSBN (update FQR)</a:t>
            </a:r>
          </a:p>
          <a:p>
            <a:pPr marL="457200" lvl="1" indent="0">
              <a:spcAft>
                <a:spcPts val="600"/>
              </a:spcAft>
              <a:buNone/>
            </a:pPr>
            <a:endParaRPr lang="en-US" sz="2600" dirty="0">
              <a:hlinkClick r:id="rId3"/>
            </a:endParaRPr>
          </a:p>
          <a:p>
            <a:pPr marL="457200" lvl="1" indent="0">
              <a:spcAft>
                <a:spcPts val="600"/>
              </a:spcAft>
              <a:buNone/>
            </a:pPr>
            <a:r>
              <a:rPr lang="en-US" sz="2600" dirty="0">
                <a:hlinkClick r:id="rId3"/>
              </a:rPr>
              <a:t>https://ksbn.kansas.gov/wp-content/uploads/2024/08/Degree-Plan.pdf</a:t>
            </a:r>
            <a:r>
              <a:rPr lang="en-US" sz="2600" dirty="0"/>
              <a:t> </a:t>
            </a:r>
          </a:p>
        </p:txBody>
      </p:sp>
    </p:spTree>
    <p:extLst>
      <p:ext uri="{BB962C8B-B14F-4D97-AF65-F5344CB8AC3E}">
        <p14:creationId xmlns:p14="http://schemas.microsoft.com/office/powerpoint/2010/main" val="3858971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34461-7E4B-4E4E-B320-BFD76DDA92A2}"/>
              </a:ext>
            </a:extLst>
          </p:cNvPr>
          <p:cNvSpPr>
            <a:spLocks noGrp="1"/>
          </p:cNvSpPr>
          <p:nvPr>
            <p:ph type="title"/>
          </p:nvPr>
        </p:nvSpPr>
        <p:spPr/>
        <p:txBody>
          <a:bodyPr>
            <a:normAutofit/>
          </a:bodyPr>
          <a:lstStyle/>
          <a:p>
            <a:r>
              <a:rPr lang="en-US" dirty="0"/>
              <a:t>        Faculty Hire Exception </a:t>
            </a:r>
          </a:p>
        </p:txBody>
      </p:sp>
      <p:sp>
        <p:nvSpPr>
          <p:cNvPr id="3" name="Content Placeholder 2">
            <a:extLst>
              <a:ext uri="{FF2B5EF4-FFF2-40B4-BE49-F238E27FC236}">
                <a16:creationId xmlns:a16="http://schemas.microsoft.com/office/drawing/2014/main" id="{3F5921CB-CAE6-4AFE-94D4-EDC602718CE2}"/>
              </a:ext>
            </a:extLst>
          </p:cNvPr>
          <p:cNvSpPr>
            <a:spLocks noGrp="1"/>
          </p:cNvSpPr>
          <p:nvPr>
            <p:ph idx="1"/>
          </p:nvPr>
        </p:nvSpPr>
        <p:spPr>
          <a:xfrm>
            <a:off x="-48827" y="1442623"/>
            <a:ext cx="10950509" cy="5129836"/>
          </a:xfrm>
        </p:spPr>
        <p:txBody>
          <a:bodyPr>
            <a:noAutofit/>
          </a:bodyPr>
          <a:lstStyle/>
          <a:p>
            <a:pPr lvl="1">
              <a:spcAft>
                <a:spcPts val="600"/>
              </a:spcAft>
            </a:pPr>
            <a:r>
              <a:rPr lang="en-US" sz="3200" dirty="0"/>
              <a:t>Should be submitted when a faculty member does not meet criteria as stated in 60-2-103 and is NOT completing education (degree plan) to meet appropriate degree level</a:t>
            </a:r>
          </a:p>
          <a:p>
            <a:pPr lvl="1">
              <a:spcAft>
                <a:spcPts val="600"/>
              </a:spcAft>
            </a:pPr>
            <a:r>
              <a:rPr lang="en-US" sz="3200" u="sng" dirty="0">
                <a:solidFill>
                  <a:srgbClr val="C00000"/>
                </a:solidFill>
              </a:rPr>
              <a:t>Must</a:t>
            </a:r>
            <a:r>
              <a:rPr lang="en-US" sz="3200" dirty="0">
                <a:solidFill>
                  <a:srgbClr val="C00000"/>
                </a:solidFill>
              </a:rPr>
              <a:t> be submitted with an FQR (initial or update)</a:t>
            </a:r>
          </a:p>
          <a:p>
            <a:pPr lvl="1">
              <a:spcAft>
                <a:spcPts val="600"/>
              </a:spcAft>
            </a:pPr>
            <a:r>
              <a:rPr lang="en-US" sz="3200" dirty="0"/>
              <a:t>Hire exception will be reviewed by Education Compliance Officer and approved/ not approved/ deferred to Board</a:t>
            </a:r>
          </a:p>
          <a:p>
            <a:pPr lvl="1">
              <a:spcAft>
                <a:spcPts val="600"/>
              </a:spcAft>
            </a:pPr>
            <a:r>
              <a:rPr lang="en-US" sz="3200" dirty="0"/>
              <a:t>If approved, hire exception </a:t>
            </a:r>
            <a:r>
              <a:rPr lang="en-US" sz="3200" b="1" dirty="0">
                <a:solidFill>
                  <a:srgbClr val="C00000"/>
                </a:solidFill>
              </a:rPr>
              <a:t>expires one year after approval date</a:t>
            </a:r>
          </a:p>
          <a:p>
            <a:pPr lvl="1">
              <a:spcAft>
                <a:spcPts val="600"/>
              </a:spcAft>
            </a:pPr>
            <a:r>
              <a:rPr lang="en-US" sz="3200" dirty="0"/>
              <a:t>When hire exception expires, another hire exception should be submitted if person is retained as faculty (w/ update FQR)</a:t>
            </a:r>
          </a:p>
        </p:txBody>
      </p:sp>
    </p:spTree>
    <p:extLst>
      <p:ext uri="{BB962C8B-B14F-4D97-AF65-F5344CB8AC3E}">
        <p14:creationId xmlns:p14="http://schemas.microsoft.com/office/powerpoint/2010/main" val="1154494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34461-7E4B-4E4E-B320-BFD76DDA92A2}"/>
              </a:ext>
            </a:extLst>
          </p:cNvPr>
          <p:cNvSpPr>
            <a:spLocks noGrp="1"/>
          </p:cNvSpPr>
          <p:nvPr>
            <p:ph type="title"/>
          </p:nvPr>
        </p:nvSpPr>
        <p:spPr>
          <a:xfrm>
            <a:off x="0" y="232120"/>
            <a:ext cx="11069053" cy="1056353"/>
          </a:xfrm>
        </p:spPr>
        <p:txBody>
          <a:bodyPr>
            <a:normAutofit fontScale="90000"/>
          </a:bodyPr>
          <a:lstStyle/>
          <a:p>
            <a:r>
              <a:rPr lang="en-US" dirty="0"/>
              <a:t>    Major Curriculum Change – KAR 60-2-104 (g) (1-3)</a:t>
            </a:r>
          </a:p>
        </p:txBody>
      </p:sp>
      <p:sp>
        <p:nvSpPr>
          <p:cNvPr id="3" name="Content Placeholder 2">
            <a:extLst>
              <a:ext uri="{FF2B5EF4-FFF2-40B4-BE49-F238E27FC236}">
                <a16:creationId xmlns:a16="http://schemas.microsoft.com/office/drawing/2014/main" id="{3F5921CB-CAE6-4AFE-94D4-EDC602718CE2}"/>
              </a:ext>
            </a:extLst>
          </p:cNvPr>
          <p:cNvSpPr>
            <a:spLocks noGrp="1"/>
          </p:cNvSpPr>
          <p:nvPr>
            <p:ph idx="1"/>
          </p:nvPr>
        </p:nvSpPr>
        <p:spPr>
          <a:xfrm>
            <a:off x="340895" y="1511286"/>
            <a:ext cx="10323094" cy="5114593"/>
          </a:xfrm>
        </p:spPr>
        <p:txBody>
          <a:bodyPr>
            <a:normAutofit fontScale="92500"/>
          </a:bodyPr>
          <a:lstStyle/>
          <a:p>
            <a:pPr marL="0" indent="0">
              <a:buNone/>
            </a:pPr>
            <a:r>
              <a:rPr lang="en-US" sz="3200" b="1" dirty="0"/>
              <a:t>Should be submitted for the following changes:  </a:t>
            </a:r>
            <a:endParaRPr lang="en-US" sz="2200" b="1" dirty="0"/>
          </a:p>
          <a:p>
            <a:pPr lvl="1">
              <a:spcAft>
                <a:spcPts val="600"/>
              </a:spcAft>
            </a:pPr>
            <a:r>
              <a:rPr lang="en-US" sz="3100" dirty="0"/>
              <a:t>Any change in the plan of nursing curriculum organization that involves philosophy, number of semesters of study, or </a:t>
            </a:r>
            <a:r>
              <a:rPr lang="en-US" sz="3100" u="sng" dirty="0"/>
              <a:t>delivery method</a:t>
            </a:r>
            <a:r>
              <a:rPr lang="en-US" sz="3100" dirty="0"/>
              <a:t> of a nursing course</a:t>
            </a:r>
          </a:p>
          <a:p>
            <a:pPr lvl="1">
              <a:spcAft>
                <a:spcPts val="600"/>
              </a:spcAft>
            </a:pPr>
            <a:r>
              <a:rPr lang="en-US" sz="3100" dirty="0"/>
              <a:t>Any change in content requiring a </a:t>
            </a:r>
            <a:r>
              <a:rPr lang="en-US" sz="3100" u="sng" dirty="0"/>
              <a:t>change in clock-hours </a:t>
            </a:r>
            <a:r>
              <a:rPr lang="en-US" sz="3100" dirty="0"/>
              <a:t>or </a:t>
            </a:r>
            <a:r>
              <a:rPr lang="en-US" sz="3100" u="sng" dirty="0"/>
              <a:t>credit hours </a:t>
            </a:r>
            <a:r>
              <a:rPr lang="en-US" sz="3100" dirty="0"/>
              <a:t>in nursing courses</a:t>
            </a:r>
          </a:p>
          <a:p>
            <a:pPr lvl="1">
              <a:spcAft>
                <a:spcPts val="600"/>
              </a:spcAft>
            </a:pPr>
            <a:r>
              <a:rPr lang="en-US" sz="3100" dirty="0"/>
              <a:t>Any change in the </a:t>
            </a:r>
            <a:r>
              <a:rPr lang="en-US" sz="3100" u="sng" dirty="0"/>
              <a:t>number of students to be admitted </a:t>
            </a:r>
            <a:r>
              <a:rPr lang="en-US" sz="3100" dirty="0"/>
              <a:t>to the nursing education program</a:t>
            </a:r>
          </a:p>
          <a:p>
            <a:pPr lvl="1">
              <a:spcAft>
                <a:spcPts val="600"/>
              </a:spcAft>
            </a:pPr>
            <a:r>
              <a:rPr lang="en-US" sz="3100" dirty="0"/>
              <a:t>Must be submitted at least </a:t>
            </a:r>
            <a:r>
              <a:rPr lang="en-US" sz="3100" u="sng" dirty="0"/>
              <a:t>30 days before a scheduled board </a:t>
            </a:r>
            <a:r>
              <a:rPr lang="en-US" sz="3100" dirty="0"/>
              <a:t>meeting with supporting documentation as per directions</a:t>
            </a:r>
          </a:p>
          <a:p>
            <a:pPr marL="457200" lvl="1" indent="0">
              <a:spcAft>
                <a:spcPts val="600"/>
              </a:spcAft>
              <a:buNone/>
            </a:pPr>
            <a:r>
              <a:rPr lang="en-US" sz="2200" dirty="0">
                <a:hlinkClick r:id="rId3"/>
              </a:rPr>
              <a:t>https://ksbn.kansas.gov/wp-content/uploads/Education/Major_Curriculum_Changes.pdf</a:t>
            </a:r>
            <a:r>
              <a:rPr lang="en-US" sz="2200" dirty="0"/>
              <a:t> </a:t>
            </a:r>
          </a:p>
        </p:txBody>
      </p:sp>
    </p:spTree>
    <p:extLst>
      <p:ext uri="{BB962C8B-B14F-4D97-AF65-F5344CB8AC3E}">
        <p14:creationId xmlns:p14="http://schemas.microsoft.com/office/powerpoint/2010/main" val="178647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F87-D4D2-4F31-8B5F-16980BCC1495}"/>
              </a:ext>
            </a:extLst>
          </p:cNvPr>
          <p:cNvSpPr>
            <a:spLocks noGrp="1"/>
          </p:cNvSpPr>
          <p:nvPr>
            <p:ph type="title"/>
          </p:nvPr>
        </p:nvSpPr>
        <p:spPr/>
        <p:txBody>
          <a:bodyPr>
            <a:normAutofit/>
          </a:bodyPr>
          <a:lstStyle/>
          <a:p>
            <a:r>
              <a:rPr lang="en-US" sz="3600" dirty="0"/>
              <a:t>	</a:t>
            </a:r>
            <a:r>
              <a:rPr lang="en-US" sz="4800" dirty="0"/>
              <a:t>KSBN Mission</a:t>
            </a:r>
            <a:endParaRPr lang="en-US" sz="3600" dirty="0"/>
          </a:p>
        </p:txBody>
      </p:sp>
      <p:sp>
        <p:nvSpPr>
          <p:cNvPr id="3" name="Content Placeholder 2">
            <a:extLst>
              <a:ext uri="{FF2B5EF4-FFF2-40B4-BE49-F238E27FC236}">
                <a16:creationId xmlns:a16="http://schemas.microsoft.com/office/drawing/2014/main" id="{16A1914D-967C-40AD-B37F-86CE7BFCAD62}"/>
              </a:ext>
            </a:extLst>
          </p:cNvPr>
          <p:cNvSpPr>
            <a:spLocks noGrp="1"/>
          </p:cNvSpPr>
          <p:nvPr>
            <p:ph idx="1"/>
          </p:nvPr>
        </p:nvSpPr>
        <p:spPr/>
        <p:txBody>
          <a:bodyPr>
            <a:normAutofit/>
          </a:bodyPr>
          <a:lstStyle/>
          <a:p>
            <a:pPr lvl="1">
              <a:lnSpc>
                <a:spcPct val="150000"/>
              </a:lnSpc>
            </a:pPr>
            <a:r>
              <a:rPr lang="en-US" sz="3600" dirty="0"/>
              <a:t>The mission of the Board of Nursing is to assure the citizens of Kansas safe and competent practice by nurses and mental health technicians.</a:t>
            </a:r>
          </a:p>
        </p:txBody>
      </p:sp>
    </p:spTree>
    <p:extLst>
      <p:ext uri="{BB962C8B-B14F-4D97-AF65-F5344CB8AC3E}">
        <p14:creationId xmlns:p14="http://schemas.microsoft.com/office/powerpoint/2010/main" val="2631868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34461-7E4B-4E4E-B320-BFD76DDA92A2}"/>
              </a:ext>
            </a:extLst>
          </p:cNvPr>
          <p:cNvSpPr>
            <a:spLocks noGrp="1"/>
          </p:cNvSpPr>
          <p:nvPr>
            <p:ph type="title"/>
          </p:nvPr>
        </p:nvSpPr>
        <p:spPr>
          <a:xfrm>
            <a:off x="0" y="232120"/>
            <a:ext cx="11199181" cy="1056353"/>
          </a:xfrm>
        </p:spPr>
        <p:txBody>
          <a:bodyPr>
            <a:normAutofit/>
          </a:bodyPr>
          <a:lstStyle/>
          <a:p>
            <a:r>
              <a:rPr lang="en-US" dirty="0"/>
              <a:t>    Minor Curriculum Change – </a:t>
            </a:r>
          </a:p>
        </p:txBody>
      </p:sp>
      <p:sp>
        <p:nvSpPr>
          <p:cNvPr id="3" name="Content Placeholder 2">
            <a:extLst>
              <a:ext uri="{FF2B5EF4-FFF2-40B4-BE49-F238E27FC236}">
                <a16:creationId xmlns:a16="http://schemas.microsoft.com/office/drawing/2014/main" id="{3F5921CB-CAE6-4AFE-94D4-EDC602718CE2}"/>
              </a:ext>
            </a:extLst>
          </p:cNvPr>
          <p:cNvSpPr>
            <a:spLocks noGrp="1"/>
          </p:cNvSpPr>
          <p:nvPr>
            <p:ph idx="1"/>
          </p:nvPr>
        </p:nvSpPr>
        <p:spPr>
          <a:xfrm>
            <a:off x="330271" y="1508791"/>
            <a:ext cx="10629212" cy="5041628"/>
          </a:xfrm>
        </p:spPr>
        <p:txBody>
          <a:bodyPr>
            <a:normAutofit lnSpcReduction="10000"/>
          </a:bodyPr>
          <a:lstStyle/>
          <a:p>
            <a:pPr>
              <a:buFont typeface="Wingdings" panose="05000000000000000000" pitchFamily="2" charset="2"/>
              <a:buChar char="ü"/>
            </a:pPr>
            <a:r>
              <a:rPr lang="en-US" sz="3500" dirty="0"/>
              <a:t>KAR 60-2-104 (h) – prelicensure;  KAR 60-17-105 (e) -graduate</a:t>
            </a:r>
            <a:endParaRPr lang="en-US" sz="3500" b="1" dirty="0"/>
          </a:p>
          <a:p>
            <a:pPr>
              <a:buFont typeface="Wingdings" panose="05000000000000000000" pitchFamily="2" charset="2"/>
              <a:buChar char="ü"/>
            </a:pPr>
            <a:r>
              <a:rPr lang="en-US" sz="3500" b="1" dirty="0"/>
              <a:t>Should be submitted for minor curriculum changes that involve:</a:t>
            </a:r>
          </a:p>
          <a:p>
            <a:pPr lvl="2">
              <a:spcAft>
                <a:spcPts val="600"/>
              </a:spcAft>
            </a:pPr>
            <a:r>
              <a:rPr lang="en-US" sz="3000" dirty="0"/>
              <a:t>Course content</a:t>
            </a:r>
          </a:p>
          <a:p>
            <a:pPr lvl="2">
              <a:spcAft>
                <a:spcPts val="600"/>
              </a:spcAft>
            </a:pPr>
            <a:r>
              <a:rPr lang="en-US" sz="3000" dirty="0"/>
              <a:t>Course titles</a:t>
            </a:r>
          </a:p>
          <a:p>
            <a:pPr lvl="2">
              <a:spcAft>
                <a:spcPts val="600"/>
              </a:spcAft>
            </a:pPr>
            <a:r>
              <a:rPr lang="en-US" sz="3000" dirty="0"/>
              <a:t>Course objectives or outcomes</a:t>
            </a:r>
          </a:p>
          <a:p>
            <a:pPr>
              <a:spcAft>
                <a:spcPts val="600"/>
              </a:spcAft>
              <a:buFont typeface="Wingdings" panose="05000000000000000000" pitchFamily="2" charset="2"/>
              <a:buChar char="ü"/>
            </a:pPr>
            <a:r>
              <a:rPr lang="en-US" sz="3200" dirty="0"/>
              <a:t>Submitted to Education Compliance Officer for review and approval, denial or deferral to the Board</a:t>
            </a:r>
          </a:p>
          <a:p>
            <a:pPr marL="0" indent="0">
              <a:spcAft>
                <a:spcPts val="600"/>
              </a:spcAft>
              <a:buNone/>
            </a:pPr>
            <a:r>
              <a:rPr lang="en-US" sz="2200" dirty="0">
                <a:hlinkClick r:id="rId3"/>
              </a:rPr>
              <a:t>https://ksbn.kansas.gov/wp-content/uploads/Education/Minor_Curriculum_Change.pdf</a:t>
            </a:r>
            <a:r>
              <a:rPr lang="en-US" sz="2200" dirty="0"/>
              <a:t> </a:t>
            </a:r>
          </a:p>
        </p:txBody>
      </p:sp>
    </p:spTree>
    <p:extLst>
      <p:ext uri="{BB962C8B-B14F-4D97-AF65-F5344CB8AC3E}">
        <p14:creationId xmlns:p14="http://schemas.microsoft.com/office/powerpoint/2010/main" val="2796541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34461-7E4B-4E4E-B320-BFD76DDA92A2}"/>
              </a:ext>
            </a:extLst>
          </p:cNvPr>
          <p:cNvSpPr>
            <a:spLocks noGrp="1"/>
          </p:cNvSpPr>
          <p:nvPr>
            <p:ph type="title"/>
          </p:nvPr>
        </p:nvSpPr>
        <p:spPr/>
        <p:txBody>
          <a:bodyPr>
            <a:normAutofit/>
          </a:bodyPr>
          <a:lstStyle/>
          <a:p>
            <a:r>
              <a:rPr lang="en-US" dirty="0"/>
              <a:t>    IV-Therapy in PN Programs</a:t>
            </a:r>
          </a:p>
        </p:txBody>
      </p:sp>
      <p:sp>
        <p:nvSpPr>
          <p:cNvPr id="3" name="Content Placeholder 2">
            <a:extLst>
              <a:ext uri="{FF2B5EF4-FFF2-40B4-BE49-F238E27FC236}">
                <a16:creationId xmlns:a16="http://schemas.microsoft.com/office/drawing/2014/main" id="{3F5921CB-CAE6-4AFE-94D4-EDC602718CE2}"/>
              </a:ext>
            </a:extLst>
          </p:cNvPr>
          <p:cNvSpPr>
            <a:spLocks noGrp="1"/>
          </p:cNvSpPr>
          <p:nvPr>
            <p:ph idx="1"/>
          </p:nvPr>
        </p:nvSpPr>
        <p:spPr>
          <a:xfrm>
            <a:off x="459865" y="1721855"/>
            <a:ext cx="10690487" cy="5041628"/>
          </a:xfrm>
        </p:spPr>
        <p:txBody>
          <a:bodyPr>
            <a:normAutofit fontScale="77500" lnSpcReduction="20000"/>
          </a:bodyPr>
          <a:lstStyle/>
          <a:p>
            <a:pPr>
              <a:buFont typeface="Wingdings" panose="05000000000000000000" pitchFamily="2" charset="2"/>
              <a:buChar char="ü"/>
            </a:pPr>
            <a:r>
              <a:rPr lang="en-US" sz="3800" b="1" dirty="0"/>
              <a:t>IV Therapy Regulations </a:t>
            </a:r>
            <a:r>
              <a:rPr lang="en-US" sz="3300" dirty="0"/>
              <a:t>– finalized January 2020  (KAR 60-16-104)</a:t>
            </a:r>
          </a:p>
          <a:p>
            <a:pPr>
              <a:buFont typeface="Wingdings" panose="05000000000000000000" pitchFamily="2" charset="2"/>
              <a:buChar char="ü"/>
            </a:pPr>
            <a:r>
              <a:rPr lang="en-US" sz="3800" u="sng" dirty="0"/>
              <a:t>Major</a:t>
            </a:r>
            <a:r>
              <a:rPr lang="en-US" sz="3800" dirty="0"/>
              <a:t> Curriculum Change Required </a:t>
            </a:r>
            <a:r>
              <a:rPr lang="en-US" sz="3300" dirty="0"/>
              <a:t>– per KBOR and </a:t>
            </a:r>
          </a:p>
          <a:p>
            <a:pPr marL="0" indent="0">
              <a:buNone/>
            </a:pPr>
            <a:r>
              <a:rPr lang="en-US" sz="3300" dirty="0"/>
              <a:t>    KSBN this change should have been in place by Fall 2021</a:t>
            </a:r>
          </a:p>
          <a:p>
            <a:pPr marL="0" indent="0">
              <a:buNone/>
            </a:pPr>
            <a:r>
              <a:rPr lang="en-US" sz="3300" dirty="0"/>
              <a:t>    (extended due to COVID)</a:t>
            </a:r>
          </a:p>
          <a:p>
            <a:pPr>
              <a:buFont typeface="Wingdings" panose="05000000000000000000" pitchFamily="2" charset="2"/>
              <a:buChar char="ü"/>
            </a:pPr>
            <a:r>
              <a:rPr lang="en-US" sz="3800" b="1" dirty="0"/>
              <a:t>PN Program IV Therapy Roster</a:t>
            </a:r>
          </a:p>
          <a:p>
            <a:pPr lvl="1"/>
            <a:r>
              <a:rPr lang="en-US" sz="3300" dirty="0"/>
              <a:t>submitted electronically no earlier than 30 days prior to graduation date</a:t>
            </a:r>
          </a:p>
          <a:p>
            <a:pPr lvl="1"/>
            <a:r>
              <a:rPr lang="en-US" sz="3300" dirty="0"/>
              <a:t>rosters reviewed weekly for new graduates who are licensed</a:t>
            </a:r>
          </a:p>
          <a:p>
            <a:pPr lvl="1"/>
            <a:r>
              <a:rPr lang="en-US" sz="3300" dirty="0"/>
              <a:t>Submit to Stacy Johnson at </a:t>
            </a:r>
            <a:r>
              <a:rPr lang="en-US" sz="3300" dirty="0">
                <a:hlinkClick r:id="rId2"/>
              </a:rPr>
              <a:t>stacy.johnson@ks.gov</a:t>
            </a:r>
            <a:endParaRPr lang="en-US" sz="3300" dirty="0"/>
          </a:p>
          <a:p>
            <a:pPr lvl="1"/>
            <a:endParaRPr lang="en-US" sz="2800" dirty="0"/>
          </a:p>
          <a:p>
            <a:pPr marL="457200" lvl="1" indent="0">
              <a:buNone/>
            </a:pPr>
            <a:r>
              <a:rPr lang="en-US" sz="3100" dirty="0">
                <a:hlinkClick r:id="rId3"/>
              </a:rPr>
              <a:t>https://ksbn.kansas.gov/pn-program-iv-therapy-roster/</a:t>
            </a:r>
            <a:r>
              <a:rPr lang="en-US" sz="3100" dirty="0"/>
              <a:t>  (this process has temporarily changes also due to change in application used for submission on the website)</a:t>
            </a:r>
          </a:p>
          <a:p>
            <a:pPr marL="0" indent="0" algn="ctr">
              <a:buNone/>
            </a:pPr>
            <a:br>
              <a:rPr lang="en-US" sz="3200" dirty="0"/>
            </a:br>
            <a:endParaRPr lang="en-US" dirty="0"/>
          </a:p>
        </p:txBody>
      </p:sp>
    </p:spTree>
    <p:extLst>
      <p:ext uri="{BB962C8B-B14F-4D97-AF65-F5344CB8AC3E}">
        <p14:creationId xmlns:p14="http://schemas.microsoft.com/office/powerpoint/2010/main" val="25507680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34461-7E4B-4E4E-B320-BFD76DDA92A2}"/>
              </a:ext>
            </a:extLst>
          </p:cNvPr>
          <p:cNvSpPr>
            <a:spLocks noGrp="1"/>
          </p:cNvSpPr>
          <p:nvPr>
            <p:ph type="title"/>
          </p:nvPr>
        </p:nvSpPr>
        <p:spPr/>
        <p:txBody>
          <a:bodyPr>
            <a:normAutofit/>
          </a:bodyPr>
          <a:lstStyle/>
          <a:p>
            <a:r>
              <a:rPr lang="en-US" dirty="0"/>
              <a:t>    IV-Therapy in PN Programs</a:t>
            </a:r>
          </a:p>
        </p:txBody>
      </p:sp>
      <p:pic>
        <p:nvPicPr>
          <p:cNvPr id="7" name="Content Placeholder 6">
            <a:extLst>
              <a:ext uri="{FF2B5EF4-FFF2-40B4-BE49-F238E27FC236}">
                <a16:creationId xmlns:a16="http://schemas.microsoft.com/office/drawing/2014/main" id="{A8741383-4204-4D81-BAB6-F9D26A66017F}"/>
              </a:ext>
            </a:extLst>
          </p:cNvPr>
          <p:cNvPicPr>
            <a:picLocks noGrp="1" noChangeAspect="1"/>
          </p:cNvPicPr>
          <p:nvPr>
            <p:ph idx="1"/>
          </p:nvPr>
        </p:nvPicPr>
        <p:blipFill>
          <a:blip r:embed="rId2"/>
          <a:stretch>
            <a:fillRect/>
          </a:stretch>
        </p:blipFill>
        <p:spPr>
          <a:xfrm>
            <a:off x="492641" y="1485984"/>
            <a:ext cx="9335385" cy="4829204"/>
          </a:xfrm>
        </p:spPr>
      </p:pic>
    </p:spTree>
    <p:extLst>
      <p:ext uri="{BB962C8B-B14F-4D97-AF65-F5344CB8AC3E}">
        <p14:creationId xmlns:p14="http://schemas.microsoft.com/office/powerpoint/2010/main" val="16097887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E293-C389-400A-8447-2C19354856BC}"/>
              </a:ext>
            </a:extLst>
          </p:cNvPr>
          <p:cNvSpPr>
            <a:spLocks noGrp="1"/>
          </p:cNvSpPr>
          <p:nvPr>
            <p:ph type="title"/>
          </p:nvPr>
        </p:nvSpPr>
        <p:spPr>
          <a:xfrm>
            <a:off x="-1" y="232120"/>
            <a:ext cx="9777663" cy="1056353"/>
          </a:xfrm>
        </p:spPr>
        <p:txBody>
          <a:bodyPr>
            <a:normAutofit fontScale="90000"/>
          </a:bodyPr>
          <a:lstStyle/>
          <a:p>
            <a:r>
              <a:rPr lang="en-US" dirty="0"/>
              <a:t> Test Before Transcript (Approval to Test or ATT)</a:t>
            </a:r>
          </a:p>
        </p:txBody>
      </p:sp>
      <p:sp>
        <p:nvSpPr>
          <p:cNvPr id="3" name="Content Placeholder 2">
            <a:extLst>
              <a:ext uri="{FF2B5EF4-FFF2-40B4-BE49-F238E27FC236}">
                <a16:creationId xmlns:a16="http://schemas.microsoft.com/office/drawing/2014/main" id="{FDF8C7FF-222F-4726-8676-1B52FBE1EFF5}"/>
              </a:ext>
            </a:extLst>
          </p:cNvPr>
          <p:cNvSpPr>
            <a:spLocks noGrp="1"/>
          </p:cNvSpPr>
          <p:nvPr>
            <p:ph idx="1"/>
          </p:nvPr>
        </p:nvSpPr>
        <p:spPr>
          <a:xfrm>
            <a:off x="460486" y="1619064"/>
            <a:ext cx="10503436" cy="4351338"/>
          </a:xfrm>
        </p:spPr>
        <p:txBody>
          <a:bodyPr>
            <a:normAutofit fontScale="85000" lnSpcReduction="10000"/>
          </a:bodyPr>
          <a:lstStyle/>
          <a:p>
            <a:pPr>
              <a:spcAft>
                <a:spcPts val="600"/>
              </a:spcAft>
            </a:pPr>
            <a:r>
              <a:rPr lang="en-US" sz="3200" dirty="0"/>
              <a:t>Form should be completed only by the </a:t>
            </a:r>
            <a:r>
              <a:rPr lang="en-US" sz="3200" u="sng" dirty="0"/>
              <a:t>Dean or Director </a:t>
            </a:r>
            <a:r>
              <a:rPr lang="en-US" sz="3200" dirty="0"/>
              <a:t>of the Nursing program and done for each student that they authorize to complete NCLEX before transcript is received by KSBN</a:t>
            </a:r>
          </a:p>
          <a:p>
            <a:pPr lvl="1">
              <a:lnSpc>
                <a:spcPct val="110000"/>
              </a:lnSpc>
              <a:spcAft>
                <a:spcPts val="600"/>
              </a:spcAft>
              <a:buFont typeface="Wingdings" panose="05000000000000000000" pitchFamily="2" charset="2"/>
              <a:buChar char="ü"/>
            </a:pPr>
            <a:r>
              <a:rPr lang="en-US" sz="2800" dirty="0"/>
              <a:t> Send to Karen McGill in Licensing</a:t>
            </a:r>
          </a:p>
          <a:p>
            <a:pPr lvl="1">
              <a:lnSpc>
                <a:spcPct val="110000"/>
              </a:lnSpc>
              <a:spcAft>
                <a:spcPts val="600"/>
              </a:spcAft>
              <a:buFont typeface="Wingdings" panose="05000000000000000000" pitchFamily="2" charset="2"/>
              <a:buChar char="ü"/>
            </a:pPr>
            <a:r>
              <a:rPr lang="en-US" sz="2800" dirty="0"/>
              <a:t> Make sure form is filled out </a:t>
            </a:r>
            <a:r>
              <a:rPr lang="en-US" sz="2800" u="sng" dirty="0"/>
              <a:t>completely and signed</a:t>
            </a:r>
          </a:p>
          <a:p>
            <a:pPr lvl="1">
              <a:lnSpc>
                <a:spcPct val="110000"/>
              </a:lnSpc>
              <a:spcAft>
                <a:spcPts val="600"/>
              </a:spcAft>
              <a:buFont typeface="Wingdings" panose="05000000000000000000" pitchFamily="2" charset="2"/>
              <a:buChar char="ü"/>
            </a:pPr>
            <a:r>
              <a:rPr lang="en-US" sz="2800" dirty="0"/>
              <a:t>Make sure the student is aware of the </a:t>
            </a:r>
            <a:r>
              <a:rPr lang="en-US" sz="2800" u="sng" dirty="0"/>
              <a:t>date</a:t>
            </a:r>
            <a:r>
              <a:rPr lang="en-US" sz="2800" dirty="0"/>
              <a:t> on the form (</a:t>
            </a:r>
            <a:r>
              <a:rPr lang="en-US" sz="2800" dirty="0">
                <a:effectLst/>
              </a:rPr>
              <a:t>The student may test any time after: __________________).  This date </a:t>
            </a:r>
            <a:r>
              <a:rPr lang="en-US" sz="2800" dirty="0">
                <a:solidFill>
                  <a:srgbClr val="FF0000"/>
                </a:solidFill>
                <a:effectLst/>
              </a:rPr>
              <a:t>MUST</a:t>
            </a:r>
            <a:r>
              <a:rPr lang="en-US" sz="2800" dirty="0">
                <a:effectLst/>
              </a:rPr>
              <a:t> be filled in.</a:t>
            </a:r>
            <a:endParaRPr lang="en-US" sz="2800" dirty="0"/>
          </a:p>
          <a:p>
            <a:pPr>
              <a:spcAft>
                <a:spcPts val="600"/>
              </a:spcAft>
            </a:pPr>
            <a:r>
              <a:rPr lang="en-US" sz="3200" dirty="0"/>
              <a:t>Student will NOT be licensed before transcript is received by KSBN (can take 2-3 weeks from school to KSBN!)</a:t>
            </a:r>
          </a:p>
          <a:p>
            <a:pPr>
              <a:spcAft>
                <a:spcPts val="600"/>
              </a:spcAft>
            </a:pPr>
            <a:r>
              <a:rPr lang="en-US" dirty="0">
                <a:hlinkClick r:id="rId3"/>
              </a:rPr>
              <a:t>https://ksbn.kansas.gov/wp-content/uploads/Forms/Test_Before_Transcript.pdf</a:t>
            </a:r>
            <a:r>
              <a:rPr lang="en-US" dirty="0"/>
              <a:t> </a:t>
            </a:r>
          </a:p>
        </p:txBody>
      </p:sp>
    </p:spTree>
    <p:extLst>
      <p:ext uri="{BB962C8B-B14F-4D97-AF65-F5344CB8AC3E}">
        <p14:creationId xmlns:p14="http://schemas.microsoft.com/office/powerpoint/2010/main" val="18560214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AE1E3-F075-4385-8E9F-E0851C4D9E08}"/>
              </a:ext>
            </a:extLst>
          </p:cNvPr>
          <p:cNvSpPr>
            <a:spLocks noGrp="1"/>
          </p:cNvSpPr>
          <p:nvPr>
            <p:ph type="title"/>
          </p:nvPr>
        </p:nvSpPr>
        <p:spPr>
          <a:xfrm>
            <a:off x="1" y="232120"/>
            <a:ext cx="7341832" cy="1056353"/>
          </a:xfrm>
        </p:spPr>
        <p:txBody>
          <a:bodyPr>
            <a:normAutofit fontScale="90000"/>
          </a:bodyPr>
          <a:lstStyle/>
          <a:p>
            <a:r>
              <a:rPr lang="en-US" dirty="0"/>
              <a:t> In order to test, KSBN must have :</a:t>
            </a:r>
          </a:p>
        </p:txBody>
      </p:sp>
      <p:sp>
        <p:nvSpPr>
          <p:cNvPr id="3" name="Content Placeholder 2">
            <a:extLst>
              <a:ext uri="{FF2B5EF4-FFF2-40B4-BE49-F238E27FC236}">
                <a16:creationId xmlns:a16="http://schemas.microsoft.com/office/drawing/2014/main" id="{B8CC4156-F809-4DBB-A8CA-FAF5F6F81EE3}"/>
              </a:ext>
            </a:extLst>
          </p:cNvPr>
          <p:cNvSpPr>
            <a:spLocks noGrp="1"/>
          </p:cNvSpPr>
          <p:nvPr>
            <p:ph idx="1"/>
          </p:nvPr>
        </p:nvSpPr>
        <p:spPr>
          <a:xfrm>
            <a:off x="421689" y="1442624"/>
            <a:ext cx="11283520" cy="3377951"/>
          </a:xfrm>
        </p:spPr>
        <p:txBody>
          <a:bodyPr>
            <a:normAutofit/>
          </a:bodyPr>
          <a:lstStyle/>
          <a:p>
            <a:pPr marL="971550" lvl="1" indent="-514350">
              <a:buFont typeface="+mj-lt"/>
              <a:buAutoNum type="arabicParenR"/>
            </a:pPr>
            <a:r>
              <a:rPr lang="en-US" sz="3000" dirty="0"/>
              <a:t>received and processed a </a:t>
            </a:r>
            <a:r>
              <a:rPr lang="en-US" sz="3000" u="sng" dirty="0"/>
              <a:t>completed</a:t>
            </a:r>
            <a:r>
              <a:rPr lang="en-US" sz="3000" dirty="0"/>
              <a:t> application, </a:t>
            </a:r>
          </a:p>
          <a:p>
            <a:pPr marL="971550" lvl="1" indent="-514350">
              <a:buFont typeface="+mj-lt"/>
              <a:buAutoNum type="arabicParenR"/>
            </a:pPr>
            <a:r>
              <a:rPr lang="en-US" sz="3000" dirty="0"/>
              <a:t>received an official transcript with degree and graduation date </a:t>
            </a:r>
            <a:r>
              <a:rPr lang="en-US" sz="3000" b="1" dirty="0"/>
              <a:t>or</a:t>
            </a:r>
            <a:r>
              <a:rPr lang="en-US" sz="3000" dirty="0"/>
              <a:t> </a:t>
            </a:r>
          </a:p>
          <a:p>
            <a:pPr marL="457200" lvl="1" indent="0">
              <a:buNone/>
            </a:pPr>
            <a:r>
              <a:rPr lang="en-US" sz="3000" dirty="0"/>
              <a:t>       the school can send a signed/authorized ATT with a date that 	 	  applicant may take the exam after, and </a:t>
            </a:r>
          </a:p>
          <a:p>
            <a:pPr marL="457200" lvl="1" indent="0">
              <a:buNone/>
            </a:pPr>
            <a:r>
              <a:rPr lang="en-US" sz="3000" dirty="0"/>
              <a:t>3)  applicant must have </a:t>
            </a:r>
            <a:r>
              <a:rPr lang="en-US" sz="3000" u="sng" dirty="0"/>
              <a:t>registered</a:t>
            </a:r>
            <a:r>
              <a:rPr lang="en-US" sz="3000" dirty="0"/>
              <a:t> with, and have </a:t>
            </a:r>
            <a:r>
              <a:rPr lang="en-US" sz="3000" u="sng" dirty="0"/>
              <a:t>paid</a:t>
            </a:r>
            <a:r>
              <a:rPr lang="en-US" sz="3000" dirty="0"/>
              <a:t> Pearson Vue. </a:t>
            </a:r>
          </a:p>
          <a:p>
            <a:r>
              <a:rPr lang="en-US" sz="3000" dirty="0"/>
              <a:t>Applicants will not be made eligible to test unless all three things are received! </a:t>
            </a:r>
          </a:p>
        </p:txBody>
      </p:sp>
      <p:sp>
        <p:nvSpPr>
          <p:cNvPr id="12" name="TextBox 11">
            <a:extLst>
              <a:ext uri="{FF2B5EF4-FFF2-40B4-BE49-F238E27FC236}">
                <a16:creationId xmlns:a16="http://schemas.microsoft.com/office/drawing/2014/main" id="{3C069F84-8925-35C5-AF89-DB5975A02DC6}"/>
              </a:ext>
            </a:extLst>
          </p:cNvPr>
          <p:cNvSpPr txBox="1"/>
          <p:nvPr/>
        </p:nvSpPr>
        <p:spPr>
          <a:xfrm>
            <a:off x="264849" y="4820575"/>
            <a:ext cx="10352845" cy="1569660"/>
          </a:xfrm>
          <a:prstGeom prst="rect">
            <a:avLst/>
          </a:prstGeom>
          <a:noFill/>
        </p:spPr>
        <p:txBody>
          <a:bodyPr wrap="square" rtlCol="0">
            <a:spAutoFit/>
          </a:bodyPr>
          <a:lstStyle/>
          <a:p>
            <a:r>
              <a:rPr lang="en-US" sz="2400" dirty="0"/>
              <a:t>** If the school prefers to send ATT’s for student to be eligible to test, please inform the student of the date you put on the form.  KSBN cannot make a student eligible to test until the date on the form!   </a:t>
            </a:r>
            <a:r>
              <a:rPr lang="en-US" sz="2400" b="1" u="sng" dirty="0"/>
              <a:t>An official transcript is still required for licensure!</a:t>
            </a:r>
          </a:p>
        </p:txBody>
      </p:sp>
    </p:spTree>
    <p:extLst>
      <p:ext uri="{BB962C8B-B14F-4D97-AF65-F5344CB8AC3E}">
        <p14:creationId xmlns:p14="http://schemas.microsoft.com/office/powerpoint/2010/main" val="4974740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F5886-6950-46AB-B5A9-BBB0B14A682B}"/>
              </a:ext>
            </a:extLst>
          </p:cNvPr>
          <p:cNvSpPr>
            <a:spLocks noGrp="1"/>
          </p:cNvSpPr>
          <p:nvPr>
            <p:ph type="title"/>
          </p:nvPr>
        </p:nvSpPr>
        <p:spPr>
          <a:xfrm>
            <a:off x="170120" y="232120"/>
            <a:ext cx="7719237" cy="1056353"/>
          </a:xfrm>
        </p:spPr>
        <p:txBody>
          <a:bodyPr>
            <a:normAutofit fontScale="90000"/>
          </a:bodyPr>
          <a:lstStyle/>
          <a:p>
            <a:r>
              <a:rPr lang="en-US" dirty="0"/>
              <a:t> Accommodations for NCLEX Testing</a:t>
            </a:r>
          </a:p>
        </p:txBody>
      </p:sp>
      <p:sp>
        <p:nvSpPr>
          <p:cNvPr id="3" name="Content Placeholder 2">
            <a:extLst>
              <a:ext uri="{FF2B5EF4-FFF2-40B4-BE49-F238E27FC236}">
                <a16:creationId xmlns:a16="http://schemas.microsoft.com/office/drawing/2014/main" id="{721AE05A-7A5C-47D5-8621-5651BB1CB70F}"/>
              </a:ext>
            </a:extLst>
          </p:cNvPr>
          <p:cNvSpPr>
            <a:spLocks noGrp="1"/>
          </p:cNvSpPr>
          <p:nvPr>
            <p:ph idx="1"/>
          </p:nvPr>
        </p:nvSpPr>
        <p:spPr>
          <a:xfrm>
            <a:off x="838200" y="1868156"/>
            <a:ext cx="10876280" cy="4351338"/>
          </a:xfrm>
        </p:spPr>
        <p:txBody>
          <a:bodyPr>
            <a:normAutofit fontScale="92500"/>
          </a:bodyPr>
          <a:lstStyle/>
          <a:p>
            <a:r>
              <a:rPr lang="en-US" sz="3200" dirty="0"/>
              <a:t>Information is on KSBN website:  </a:t>
            </a:r>
            <a:r>
              <a:rPr lang="en-US" sz="3200" dirty="0">
                <a:hlinkClick r:id="rId3"/>
              </a:rPr>
              <a:t>https://ksbn.kansas.gov/nclex-accommodations/</a:t>
            </a:r>
            <a:r>
              <a:rPr lang="en-US" sz="3200" dirty="0"/>
              <a:t> </a:t>
            </a:r>
          </a:p>
          <a:p>
            <a:pPr marL="0" indent="0">
              <a:buNone/>
            </a:pPr>
            <a:endParaRPr lang="en-US" sz="2000" dirty="0"/>
          </a:p>
          <a:p>
            <a:r>
              <a:rPr lang="en-US" sz="3200" dirty="0"/>
              <a:t>Documentation must be submitted to KSBN </a:t>
            </a:r>
            <a:r>
              <a:rPr lang="en-US" sz="3200" b="1" dirty="0"/>
              <a:t>within 15 calendar days</a:t>
            </a:r>
            <a:r>
              <a:rPr lang="en-US" sz="3200" dirty="0"/>
              <a:t> of the initial license application being submitted</a:t>
            </a:r>
          </a:p>
          <a:p>
            <a:r>
              <a:rPr lang="en-US" sz="3200" dirty="0"/>
              <a:t>Investigative area reviews Accommodation requests –   Decision made by KSBN board</a:t>
            </a:r>
          </a:p>
          <a:p>
            <a:pPr>
              <a:spcAft>
                <a:spcPts val="600"/>
              </a:spcAft>
            </a:pPr>
            <a:r>
              <a:rPr lang="en-US" sz="3200" dirty="0">
                <a:hlinkClick r:id="rId4"/>
              </a:rPr>
              <a:t>www.NCLEX.com</a:t>
            </a:r>
            <a:r>
              <a:rPr lang="en-US" sz="3200" dirty="0"/>
              <a:t> for more information about Pearson Vue testing </a:t>
            </a:r>
            <a:r>
              <a:rPr lang="en-US" sz="3200" dirty="0">
                <a:hlinkClick r:id="rId5"/>
              </a:rPr>
              <a:t>https://www.nclex.com/files/2023_NCLEX_Candidate_Bulletin.pdf</a:t>
            </a:r>
            <a:r>
              <a:rPr lang="en-US" sz="3200" dirty="0"/>
              <a:t> </a:t>
            </a:r>
          </a:p>
        </p:txBody>
      </p:sp>
    </p:spTree>
    <p:extLst>
      <p:ext uri="{BB962C8B-B14F-4D97-AF65-F5344CB8AC3E}">
        <p14:creationId xmlns:p14="http://schemas.microsoft.com/office/powerpoint/2010/main" val="13982395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3E346-CF6B-4533-8802-ED277884E52C}"/>
              </a:ext>
            </a:extLst>
          </p:cNvPr>
          <p:cNvSpPr>
            <a:spLocks noGrp="1"/>
          </p:cNvSpPr>
          <p:nvPr>
            <p:ph type="title"/>
          </p:nvPr>
        </p:nvSpPr>
        <p:spPr>
          <a:xfrm>
            <a:off x="0" y="232120"/>
            <a:ext cx="7623544" cy="1056353"/>
          </a:xfrm>
        </p:spPr>
        <p:txBody>
          <a:bodyPr>
            <a:normAutofit fontScale="90000"/>
          </a:bodyPr>
          <a:lstStyle/>
          <a:p>
            <a:r>
              <a:rPr lang="en-US" dirty="0"/>
              <a:t>  Petitioning for Permission to Retest </a:t>
            </a:r>
          </a:p>
        </p:txBody>
      </p:sp>
      <p:sp>
        <p:nvSpPr>
          <p:cNvPr id="3" name="Content Placeholder 2">
            <a:extLst>
              <a:ext uri="{FF2B5EF4-FFF2-40B4-BE49-F238E27FC236}">
                <a16:creationId xmlns:a16="http://schemas.microsoft.com/office/drawing/2014/main" id="{4BC1F12B-BB94-4240-B0DF-ECBF6871E986}"/>
              </a:ext>
            </a:extLst>
          </p:cNvPr>
          <p:cNvSpPr>
            <a:spLocks noGrp="1"/>
          </p:cNvSpPr>
          <p:nvPr>
            <p:ph idx="1"/>
          </p:nvPr>
        </p:nvSpPr>
        <p:spPr>
          <a:xfrm>
            <a:off x="621632" y="1534160"/>
            <a:ext cx="10270957" cy="4763119"/>
          </a:xfrm>
        </p:spPr>
        <p:txBody>
          <a:bodyPr>
            <a:normAutofit fontScale="92500" lnSpcReduction="20000"/>
          </a:bodyPr>
          <a:lstStyle/>
          <a:p>
            <a:pPr>
              <a:spcAft>
                <a:spcPts val="1200"/>
              </a:spcAft>
            </a:pPr>
            <a:r>
              <a:rPr lang="en-US" sz="3600" dirty="0"/>
              <a:t>When it has been more than two (24 months) years and less than five (5) years after graduation, a graduate must petition the Board for permission to take /retake the NCLEX</a:t>
            </a:r>
          </a:p>
          <a:p>
            <a:pPr>
              <a:spcAft>
                <a:spcPts val="1200"/>
              </a:spcAft>
            </a:pPr>
            <a:r>
              <a:rPr lang="en-US" sz="3600" dirty="0"/>
              <a:t>If &gt;3 years but &lt; 5 years, one of the conditions is to audit a nursing course to cover areas of the NCLEX not passed</a:t>
            </a:r>
          </a:p>
          <a:p>
            <a:pPr>
              <a:spcAft>
                <a:spcPts val="1200"/>
              </a:spcAft>
            </a:pPr>
            <a:r>
              <a:rPr lang="en-US" sz="3600" dirty="0"/>
              <a:t>After five (5) years from graduation, must retake a nursing program to retest</a:t>
            </a:r>
          </a:p>
          <a:p>
            <a:pPr>
              <a:spcAft>
                <a:spcPts val="1200"/>
              </a:spcAft>
            </a:pPr>
            <a:r>
              <a:rPr lang="en-US" sz="3600" dirty="0"/>
              <a:t>Petition information available on KSBN website: </a:t>
            </a:r>
            <a:r>
              <a:rPr lang="en-US" sz="2200" dirty="0">
                <a:hlinkClick r:id="rId3"/>
              </a:rPr>
              <a:t>https://ksbn.kansas.gov/wp-content/uploads/Forms/PETITION-FOR-EXAMINATION-TEST-OR-RETEST.pdf</a:t>
            </a:r>
            <a:r>
              <a:rPr lang="en-US" sz="2200" dirty="0"/>
              <a:t> </a:t>
            </a:r>
          </a:p>
        </p:txBody>
      </p:sp>
    </p:spTree>
    <p:extLst>
      <p:ext uri="{BB962C8B-B14F-4D97-AF65-F5344CB8AC3E}">
        <p14:creationId xmlns:p14="http://schemas.microsoft.com/office/powerpoint/2010/main" val="38764835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3E346-CF6B-4533-8802-ED277884E52C}"/>
              </a:ext>
            </a:extLst>
          </p:cNvPr>
          <p:cNvSpPr>
            <a:spLocks noGrp="1"/>
          </p:cNvSpPr>
          <p:nvPr>
            <p:ph type="title"/>
          </p:nvPr>
        </p:nvSpPr>
        <p:spPr>
          <a:xfrm>
            <a:off x="0" y="232120"/>
            <a:ext cx="7623544" cy="1056353"/>
          </a:xfrm>
        </p:spPr>
        <p:txBody>
          <a:bodyPr>
            <a:normAutofit fontScale="90000"/>
          </a:bodyPr>
          <a:lstStyle/>
          <a:p>
            <a:r>
              <a:rPr lang="en-US" dirty="0"/>
              <a:t>  Petitioning for Permission to Retest </a:t>
            </a:r>
          </a:p>
        </p:txBody>
      </p:sp>
      <p:sp>
        <p:nvSpPr>
          <p:cNvPr id="3" name="Content Placeholder 2">
            <a:extLst>
              <a:ext uri="{FF2B5EF4-FFF2-40B4-BE49-F238E27FC236}">
                <a16:creationId xmlns:a16="http://schemas.microsoft.com/office/drawing/2014/main" id="{4BC1F12B-BB94-4240-B0DF-ECBF6871E986}"/>
              </a:ext>
            </a:extLst>
          </p:cNvPr>
          <p:cNvSpPr>
            <a:spLocks noGrp="1"/>
          </p:cNvSpPr>
          <p:nvPr>
            <p:ph idx="1"/>
          </p:nvPr>
        </p:nvSpPr>
        <p:spPr>
          <a:xfrm>
            <a:off x="753140" y="1605516"/>
            <a:ext cx="10049540" cy="4815604"/>
          </a:xfrm>
        </p:spPr>
        <p:txBody>
          <a:bodyPr>
            <a:normAutofit fontScale="92500" lnSpcReduction="20000"/>
          </a:bodyPr>
          <a:lstStyle/>
          <a:p>
            <a:pPr>
              <a:spcAft>
                <a:spcPts val="1200"/>
              </a:spcAft>
            </a:pPr>
            <a:r>
              <a:rPr lang="en-US" sz="3600" dirty="0"/>
              <a:t>Conditions can be applied to the petition at time of Board approval:</a:t>
            </a:r>
          </a:p>
          <a:p>
            <a:pPr lvl="1">
              <a:spcAft>
                <a:spcPts val="1200"/>
              </a:spcAft>
              <a:buFont typeface="Wingdings" panose="05000000000000000000" pitchFamily="2" charset="2"/>
              <a:buChar char="ü"/>
            </a:pPr>
            <a:r>
              <a:rPr lang="en-US" sz="3200" dirty="0"/>
              <a:t>Additional study plan hours</a:t>
            </a:r>
          </a:p>
          <a:p>
            <a:pPr lvl="1">
              <a:spcAft>
                <a:spcPts val="1200"/>
              </a:spcAft>
              <a:buFont typeface="Wingdings" panose="05000000000000000000" pitchFamily="2" charset="2"/>
              <a:buChar char="ü"/>
            </a:pPr>
            <a:r>
              <a:rPr lang="en-US" sz="3200" dirty="0"/>
              <a:t>Clinical </a:t>
            </a:r>
            <a:r>
              <a:rPr lang="en-US" sz="3200" u="sng" dirty="0"/>
              <a:t>observation</a:t>
            </a:r>
            <a:r>
              <a:rPr lang="en-US" sz="3200" dirty="0"/>
              <a:t> hours that must be completed and verified by RN mentor – does not have to be with clinical faculty</a:t>
            </a:r>
          </a:p>
          <a:p>
            <a:pPr lvl="1">
              <a:spcAft>
                <a:spcPts val="1200"/>
              </a:spcAft>
              <a:buFont typeface="Wingdings" panose="05000000000000000000" pitchFamily="2" charset="2"/>
              <a:buChar char="ü"/>
            </a:pPr>
            <a:r>
              <a:rPr lang="en-US" sz="3200" dirty="0"/>
              <a:t>Successful completion of a formal NCLEX review course with a predictability score (certificate must have date of completion) </a:t>
            </a:r>
          </a:p>
          <a:p>
            <a:pPr lvl="2">
              <a:spcAft>
                <a:spcPts val="1200"/>
              </a:spcAft>
              <a:buFont typeface="Wingdings" panose="05000000000000000000" pitchFamily="2" charset="2"/>
              <a:buChar char="§"/>
            </a:pPr>
            <a:r>
              <a:rPr lang="en-US" sz="2800" dirty="0"/>
              <a:t>must be within 6 months of petition completion</a:t>
            </a:r>
          </a:p>
          <a:p>
            <a:pPr lvl="1">
              <a:spcAft>
                <a:spcPts val="1200"/>
              </a:spcAft>
              <a:buFont typeface="Wingdings" panose="05000000000000000000" pitchFamily="2" charset="2"/>
              <a:buChar char="ü"/>
            </a:pPr>
            <a:r>
              <a:rPr lang="en-US" sz="3200" dirty="0"/>
              <a:t>Auditing nursing courses (pertaining to areas not passed) </a:t>
            </a:r>
            <a:r>
              <a:rPr lang="en-US" sz="2200" dirty="0"/>
              <a:t> </a:t>
            </a:r>
          </a:p>
        </p:txBody>
      </p:sp>
    </p:spTree>
    <p:extLst>
      <p:ext uri="{BB962C8B-B14F-4D97-AF65-F5344CB8AC3E}">
        <p14:creationId xmlns:p14="http://schemas.microsoft.com/office/powerpoint/2010/main" val="33361080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6E9ED-E383-4380-8EE1-3255A4D0C5BE}"/>
              </a:ext>
            </a:extLst>
          </p:cNvPr>
          <p:cNvSpPr>
            <a:spLocks noGrp="1"/>
          </p:cNvSpPr>
          <p:nvPr>
            <p:ph type="title"/>
          </p:nvPr>
        </p:nvSpPr>
        <p:spPr>
          <a:xfrm>
            <a:off x="0" y="156117"/>
            <a:ext cx="8642195" cy="1003610"/>
          </a:xfrm>
        </p:spPr>
        <p:txBody>
          <a:bodyPr>
            <a:normAutofit fontScale="90000"/>
          </a:bodyPr>
          <a:lstStyle/>
          <a:p>
            <a:r>
              <a:rPr lang="en-US" dirty="0"/>
              <a:t>Mountain Measurements, Inc. </a:t>
            </a:r>
          </a:p>
        </p:txBody>
      </p:sp>
      <p:pic>
        <p:nvPicPr>
          <p:cNvPr id="11" name="Picture 10">
            <a:extLst>
              <a:ext uri="{FF2B5EF4-FFF2-40B4-BE49-F238E27FC236}">
                <a16:creationId xmlns:a16="http://schemas.microsoft.com/office/drawing/2014/main" id="{C940DE00-6C42-491A-97EA-204B0159B11A}"/>
              </a:ext>
            </a:extLst>
          </p:cNvPr>
          <p:cNvPicPr>
            <a:picLocks noChangeAspect="1"/>
          </p:cNvPicPr>
          <p:nvPr/>
        </p:nvPicPr>
        <p:blipFill>
          <a:blip r:embed="rId3"/>
          <a:stretch>
            <a:fillRect/>
          </a:stretch>
        </p:blipFill>
        <p:spPr>
          <a:xfrm>
            <a:off x="1214263" y="1379762"/>
            <a:ext cx="6039977" cy="4098475"/>
          </a:xfrm>
          <a:prstGeom prst="rect">
            <a:avLst/>
          </a:prstGeom>
        </p:spPr>
      </p:pic>
      <p:sp>
        <p:nvSpPr>
          <p:cNvPr id="12" name="TextBox 11">
            <a:extLst>
              <a:ext uri="{FF2B5EF4-FFF2-40B4-BE49-F238E27FC236}">
                <a16:creationId xmlns:a16="http://schemas.microsoft.com/office/drawing/2014/main" id="{3037DEE3-6EB3-4EFF-98BF-33BC38E2894B}"/>
              </a:ext>
            </a:extLst>
          </p:cNvPr>
          <p:cNvSpPr txBox="1"/>
          <p:nvPr/>
        </p:nvSpPr>
        <p:spPr>
          <a:xfrm>
            <a:off x="1214263" y="5513606"/>
            <a:ext cx="7860353" cy="646331"/>
          </a:xfrm>
          <a:prstGeom prst="rect">
            <a:avLst/>
          </a:prstGeom>
          <a:noFill/>
        </p:spPr>
        <p:txBody>
          <a:bodyPr wrap="square" rtlCol="0">
            <a:spAutoFit/>
          </a:bodyPr>
          <a:lstStyle/>
          <a:p>
            <a:r>
              <a:rPr lang="en-US" dirty="0">
                <a:hlinkClick r:id="rId4"/>
              </a:rPr>
              <a:t>https://reports.mountainmeasurement.com/nclex/faq</a:t>
            </a:r>
            <a:endParaRPr lang="en-US" dirty="0"/>
          </a:p>
          <a:p>
            <a:r>
              <a:rPr lang="en-US" dirty="0">
                <a:hlinkClick r:id="rId5"/>
              </a:rPr>
              <a:t>https://transom.mountainmeasurement.com/ncsbn/seminars</a:t>
            </a:r>
            <a:r>
              <a:rPr lang="en-US" dirty="0"/>
              <a:t> </a:t>
            </a:r>
          </a:p>
        </p:txBody>
      </p:sp>
    </p:spTree>
    <p:extLst>
      <p:ext uri="{BB962C8B-B14F-4D97-AF65-F5344CB8AC3E}">
        <p14:creationId xmlns:p14="http://schemas.microsoft.com/office/powerpoint/2010/main" val="21295792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A8F9-6D34-4B48-9309-DD93271D0E1B}"/>
              </a:ext>
            </a:extLst>
          </p:cNvPr>
          <p:cNvSpPr>
            <a:spLocks noGrp="1"/>
          </p:cNvSpPr>
          <p:nvPr>
            <p:ph type="ctrTitle"/>
          </p:nvPr>
        </p:nvSpPr>
        <p:spPr>
          <a:xfrm>
            <a:off x="432079" y="914400"/>
            <a:ext cx="8259745" cy="1376624"/>
          </a:xfrm>
        </p:spPr>
        <p:txBody>
          <a:bodyPr>
            <a:normAutofit/>
          </a:bodyPr>
          <a:lstStyle/>
          <a:p>
            <a:r>
              <a:rPr lang="en-US" sz="6600" dirty="0"/>
              <a:t>Annual Reports</a:t>
            </a:r>
          </a:p>
        </p:txBody>
      </p:sp>
    </p:spTree>
    <p:extLst>
      <p:ext uri="{BB962C8B-B14F-4D97-AF65-F5344CB8AC3E}">
        <p14:creationId xmlns:p14="http://schemas.microsoft.com/office/powerpoint/2010/main" val="52405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622C9-69E6-4EEB-9BCB-71BDA8569108}"/>
              </a:ext>
            </a:extLst>
          </p:cNvPr>
          <p:cNvSpPr>
            <a:spLocks noGrp="1"/>
          </p:cNvSpPr>
          <p:nvPr>
            <p:ph type="title"/>
          </p:nvPr>
        </p:nvSpPr>
        <p:spPr>
          <a:xfrm>
            <a:off x="0" y="232120"/>
            <a:ext cx="8856921" cy="1056353"/>
          </a:xfrm>
        </p:spPr>
        <p:txBody>
          <a:bodyPr>
            <a:normAutofit/>
          </a:bodyPr>
          <a:lstStyle/>
          <a:p>
            <a:r>
              <a:rPr lang="en-US" dirty="0"/>
              <a:t>	Board &amp; Committee Meetings</a:t>
            </a:r>
          </a:p>
        </p:txBody>
      </p:sp>
      <p:sp>
        <p:nvSpPr>
          <p:cNvPr id="3" name="Content Placeholder 2">
            <a:extLst>
              <a:ext uri="{FF2B5EF4-FFF2-40B4-BE49-F238E27FC236}">
                <a16:creationId xmlns:a16="http://schemas.microsoft.com/office/drawing/2014/main" id="{CAE6F458-BEE1-41E7-B3EE-DA1012C741EF}"/>
              </a:ext>
            </a:extLst>
          </p:cNvPr>
          <p:cNvSpPr>
            <a:spLocks noGrp="1"/>
          </p:cNvSpPr>
          <p:nvPr>
            <p:ph idx="1"/>
          </p:nvPr>
        </p:nvSpPr>
        <p:spPr>
          <a:xfrm>
            <a:off x="556636" y="1602694"/>
            <a:ext cx="10994662" cy="4614530"/>
          </a:xfrm>
        </p:spPr>
        <p:txBody>
          <a:bodyPr>
            <a:normAutofit fontScale="85000" lnSpcReduction="20000"/>
          </a:bodyPr>
          <a:lstStyle/>
          <a:p>
            <a:r>
              <a:rPr lang="en-US" sz="4400" dirty="0"/>
              <a:t>K.S.A. 74-1106 (authorizing statute)</a:t>
            </a:r>
          </a:p>
          <a:p>
            <a:pPr lvl="1"/>
            <a:r>
              <a:rPr lang="en-US" sz="4000" dirty="0"/>
              <a:t>11-member Board – appointed by the Governor</a:t>
            </a:r>
          </a:p>
          <a:p>
            <a:pPr marL="0" indent="0">
              <a:buNone/>
            </a:pPr>
            <a:r>
              <a:rPr lang="en-US" sz="3000" dirty="0">
                <a:hlinkClick r:id="rId2"/>
              </a:rPr>
              <a:t>https://governor.kansas.gov/serving-kansans/office-of-appointments/</a:t>
            </a:r>
            <a:r>
              <a:rPr lang="en-US" sz="3000" dirty="0"/>
              <a:t> </a:t>
            </a:r>
          </a:p>
          <a:p>
            <a:pPr marL="0" indent="0">
              <a:buNone/>
            </a:pPr>
            <a:endParaRPr lang="en-US" sz="3000" dirty="0"/>
          </a:p>
          <a:p>
            <a:pPr>
              <a:lnSpc>
                <a:spcPct val="120000"/>
              </a:lnSpc>
              <a:spcAft>
                <a:spcPts val="600"/>
              </a:spcAft>
            </a:pPr>
            <a:r>
              <a:rPr lang="en-US" sz="4400" dirty="0"/>
              <a:t>Board </a:t>
            </a:r>
            <a:r>
              <a:rPr lang="en-US" sz="4400" u="sng" dirty="0"/>
              <a:t>meets quarterly </a:t>
            </a:r>
            <a:r>
              <a:rPr lang="en-US" sz="4400" dirty="0"/>
              <a:t>with committee meetings </a:t>
            </a:r>
            <a:r>
              <a:rPr lang="en-US" sz="3500" dirty="0"/>
              <a:t>(committee members appointed by Executive Administrator):</a:t>
            </a:r>
            <a:endParaRPr lang="en-US" sz="4300" dirty="0"/>
          </a:p>
          <a:p>
            <a:pPr lvl="1"/>
            <a:r>
              <a:rPr lang="en-US" sz="4000" i="1" dirty="0"/>
              <a:t>Monday - Investigative Committee (9am) </a:t>
            </a:r>
            <a:endParaRPr lang="en-US" sz="4000" dirty="0"/>
          </a:p>
          <a:p>
            <a:pPr lvl="1"/>
            <a:r>
              <a:rPr lang="en-US" sz="4000" i="1" dirty="0"/>
              <a:t>Tuesday - Education (8:30am), CNE / IV Therapy (12:30pm), APRN (2pm) and Practice (3pm) </a:t>
            </a:r>
            <a:r>
              <a:rPr lang="en-US" sz="4000" dirty="0"/>
              <a:t>Committees</a:t>
            </a:r>
          </a:p>
          <a:p>
            <a:pPr lvl="1"/>
            <a:r>
              <a:rPr lang="en-US" sz="4000" i="1" dirty="0"/>
              <a:t>Wednesday - Finance (8:30am)</a:t>
            </a:r>
            <a:r>
              <a:rPr lang="en-US" sz="4000" dirty="0"/>
              <a:t> and full Board (9:15am)</a:t>
            </a:r>
          </a:p>
        </p:txBody>
      </p:sp>
    </p:spTree>
    <p:extLst>
      <p:ext uri="{BB962C8B-B14F-4D97-AF65-F5344CB8AC3E}">
        <p14:creationId xmlns:p14="http://schemas.microsoft.com/office/powerpoint/2010/main" val="35103502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BAE3B-973F-437F-9F0B-19BED49A0EE3}"/>
              </a:ext>
            </a:extLst>
          </p:cNvPr>
          <p:cNvSpPr>
            <a:spLocks noGrp="1"/>
          </p:cNvSpPr>
          <p:nvPr>
            <p:ph type="title"/>
          </p:nvPr>
        </p:nvSpPr>
        <p:spPr/>
        <p:txBody>
          <a:bodyPr/>
          <a:lstStyle/>
          <a:p>
            <a:r>
              <a:rPr lang="en-US" dirty="0"/>
              <a:t>  Annual Report</a:t>
            </a:r>
          </a:p>
        </p:txBody>
      </p:sp>
      <p:sp>
        <p:nvSpPr>
          <p:cNvPr id="3" name="Content Placeholder 2">
            <a:extLst>
              <a:ext uri="{FF2B5EF4-FFF2-40B4-BE49-F238E27FC236}">
                <a16:creationId xmlns:a16="http://schemas.microsoft.com/office/drawing/2014/main" id="{CD024873-C211-4E6C-9644-22BF220E8F20}"/>
              </a:ext>
            </a:extLst>
          </p:cNvPr>
          <p:cNvSpPr>
            <a:spLocks noGrp="1"/>
          </p:cNvSpPr>
          <p:nvPr>
            <p:ph idx="1"/>
          </p:nvPr>
        </p:nvSpPr>
        <p:spPr>
          <a:xfrm>
            <a:off x="549442" y="1665204"/>
            <a:ext cx="10515600" cy="4351338"/>
          </a:xfrm>
        </p:spPr>
        <p:txBody>
          <a:bodyPr>
            <a:normAutofit fontScale="92500" lnSpcReduction="10000"/>
          </a:bodyPr>
          <a:lstStyle/>
          <a:p>
            <a:pPr>
              <a:spcAft>
                <a:spcPts val="600"/>
              </a:spcAft>
            </a:pPr>
            <a:r>
              <a:rPr lang="en-US" sz="3600" dirty="0"/>
              <a:t>Discussed in 60-2-108 and 60-17-109</a:t>
            </a:r>
          </a:p>
          <a:p>
            <a:pPr>
              <a:spcAft>
                <a:spcPts val="600"/>
              </a:spcAft>
            </a:pPr>
            <a:r>
              <a:rPr lang="en-US" sz="3600" dirty="0"/>
              <a:t>To be submitted on or before </a:t>
            </a:r>
            <a:r>
              <a:rPr lang="en-US" sz="3600" u="sng" dirty="0"/>
              <a:t>JUNE 30</a:t>
            </a:r>
            <a:r>
              <a:rPr lang="en-US" sz="3600" u="sng" baseline="30000" dirty="0"/>
              <a:t>th</a:t>
            </a:r>
            <a:r>
              <a:rPr lang="en-US" sz="3600" u="sng" dirty="0"/>
              <a:t> </a:t>
            </a:r>
            <a:r>
              <a:rPr lang="en-US" sz="3600" dirty="0"/>
              <a:t>each year</a:t>
            </a:r>
          </a:p>
          <a:p>
            <a:pPr>
              <a:spcAft>
                <a:spcPts val="600"/>
              </a:spcAft>
            </a:pPr>
            <a:r>
              <a:rPr lang="en-US" sz="3600" dirty="0"/>
              <a:t>Submitted electronically (new report process with NCSBN starting in 2021)</a:t>
            </a:r>
          </a:p>
          <a:p>
            <a:pPr marL="0" indent="0">
              <a:spcAft>
                <a:spcPts val="600"/>
              </a:spcAft>
              <a:buNone/>
            </a:pPr>
            <a:r>
              <a:rPr lang="en-US" sz="3600" dirty="0"/>
              <a:t>	   – </a:t>
            </a:r>
            <a:r>
              <a:rPr lang="en-US" sz="3600" b="1" dirty="0"/>
              <a:t>no secure log-in required</a:t>
            </a:r>
          </a:p>
          <a:p>
            <a:pPr>
              <a:spcAft>
                <a:spcPts val="600"/>
              </a:spcAft>
            </a:pPr>
            <a:r>
              <a:rPr lang="en-US" sz="3600" dirty="0"/>
              <a:t>Information sessions may be held in the spring of each year to review and discuss report changes and completion guidelines (if needed)</a:t>
            </a:r>
          </a:p>
        </p:txBody>
      </p:sp>
    </p:spTree>
    <p:extLst>
      <p:ext uri="{BB962C8B-B14F-4D97-AF65-F5344CB8AC3E}">
        <p14:creationId xmlns:p14="http://schemas.microsoft.com/office/powerpoint/2010/main" val="12846570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BAE3B-973F-437F-9F0B-19BED49A0EE3}"/>
              </a:ext>
            </a:extLst>
          </p:cNvPr>
          <p:cNvSpPr>
            <a:spLocks noGrp="1"/>
          </p:cNvSpPr>
          <p:nvPr>
            <p:ph type="title"/>
          </p:nvPr>
        </p:nvSpPr>
        <p:spPr/>
        <p:txBody>
          <a:bodyPr/>
          <a:lstStyle/>
          <a:p>
            <a:r>
              <a:rPr lang="en-US" dirty="0"/>
              <a:t>  Annual Report</a:t>
            </a:r>
          </a:p>
        </p:txBody>
      </p:sp>
      <p:sp>
        <p:nvSpPr>
          <p:cNvPr id="3" name="Content Placeholder 2">
            <a:extLst>
              <a:ext uri="{FF2B5EF4-FFF2-40B4-BE49-F238E27FC236}">
                <a16:creationId xmlns:a16="http://schemas.microsoft.com/office/drawing/2014/main" id="{CD024873-C211-4E6C-9644-22BF220E8F20}"/>
              </a:ext>
            </a:extLst>
          </p:cNvPr>
          <p:cNvSpPr>
            <a:spLocks noGrp="1"/>
          </p:cNvSpPr>
          <p:nvPr>
            <p:ph idx="1"/>
          </p:nvPr>
        </p:nvSpPr>
        <p:spPr>
          <a:xfrm>
            <a:off x="450886" y="1879304"/>
            <a:ext cx="10515600" cy="4082052"/>
          </a:xfrm>
        </p:spPr>
        <p:txBody>
          <a:bodyPr>
            <a:normAutofit/>
          </a:bodyPr>
          <a:lstStyle/>
          <a:p>
            <a:pPr marL="0" indent="0">
              <a:spcAft>
                <a:spcPts val="600"/>
              </a:spcAft>
              <a:buNone/>
            </a:pPr>
            <a:r>
              <a:rPr lang="en-US" sz="3600" b="1" dirty="0"/>
              <a:t>New Annual Report</a:t>
            </a:r>
          </a:p>
          <a:p>
            <a:pPr lvl="1">
              <a:spcAft>
                <a:spcPts val="600"/>
              </a:spcAft>
              <a:buFont typeface="Wingdings" panose="05000000000000000000" pitchFamily="2" charset="2"/>
              <a:buChar char="ü"/>
            </a:pPr>
            <a:r>
              <a:rPr lang="en-US" sz="3200" dirty="0"/>
              <a:t>NCSBN Core Data section </a:t>
            </a:r>
          </a:p>
          <a:p>
            <a:pPr lvl="1">
              <a:spcAft>
                <a:spcPts val="600"/>
              </a:spcAft>
              <a:buFont typeface="Wingdings" panose="05000000000000000000" pitchFamily="2" charset="2"/>
              <a:buChar char="ü"/>
            </a:pPr>
            <a:r>
              <a:rPr lang="en-US" sz="3200" dirty="0"/>
              <a:t>Additional questions section – KSBN required information (based on regulations and USDOE requirements)</a:t>
            </a:r>
          </a:p>
        </p:txBody>
      </p:sp>
    </p:spTree>
    <p:extLst>
      <p:ext uri="{BB962C8B-B14F-4D97-AF65-F5344CB8AC3E}">
        <p14:creationId xmlns:p14="http://schemas.microsoft.com/office/powerpoint/2010/main" val="13434953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BAE3B-973F-437F-9F0B-19BED49A0EE3}"/>
              </a:ext>
            </a:extLst>
          </p:cNvPr>
          <p:cNvSpPr>
            <a:spLocks noGrp="1"/>
          </p:cNvSpPr>
          <p:nvPr>
            <p:ph type="title"/>
          </p:nvPr>
        </p:nvSpPr>
        <p:spPr/>
        <p:txBody>
          <a:bodyPr/>
          <a:lstStyle/>
          <a:p>
            <a:r>
              <a:rPr lang="en-US" dirty="0"/>
              <a:t>  Annual Report</a:t>
            </a:r>
          </a:p>
        </p:txBody>
      </p:sp>
      <p:sp>
        <p:nvSpPr>
          <p:cNvPr id="3" name="Content Placeholder 2">
            <a:extLst>
              <a:ext uri="{FF2B5EF4-FFF2-40B4-BE49-F238E27FC236}">
                <a16:creationId xmlns:a16="http://schemas.microsoft.com/office/drawing/2014/main" id="{CD024873-C211-4E6C-9644-22BF220E8F20}"/>
              </a:ext>
            </a:extLst>
          </p:cNvPr>
          <p:cNvSpPr>
            <a:spLocks noGrp="1"/>
          </p:cNvSpPr>
          <p:nvPr>
            <p:ph idx="1"/>
          </p:nvPr>
        </p:nvSpPr>
        <p:spPr>
          <a:xfrm>
            <a:off x="508590" y="1679944"/>
            <a:ext cx="10728369" cy="4486940"/>
          </a:xfrm>
        </p:spPr>
        <p:txBody>
          <a:bodyPr>
            <a:normAutofit/>
          </a:bodyPr>
          <a:lstStyle/>
          <a:p>
            <a:pPr>
              <a:spcAft>
                <a:spcPts val="600"/>
              </a:spcAft>
            </a:pPr>
            <a:r>
              <a:rPr lang="en-US" sz="3000" dirty="0"/>
              <a:t>Statistics for generic, articulation, and transfer students, including the following:</a:t>
            </a:r>
          </a:p>
          <a:p>
            <a:pPr lvl="1">
              <a:spcAft>
                <a:spcPts val="600"/>
              </a:spcAft>
              <a:buFont typeface="Wingdings" panose="05000000000000000000" pitchFamily="2" charset="2"/>
              <a:buChar char="ü"/>
            </a:pPr>
            <a:r>
              <a:rPr lang="en-US" sz="2800" dirty="0"/>
              <a:t>Admissions, readmissions, withdrawals and graduates</a:t>
            </a:r>
          </a:p>
          <a:p>
            <a:pPr lvl="1">
              <a:spcAft>
                <a:spcPts val="600"/>
              </a:spcAft>
              <a:buFont typeface="Wingdings" panose="05000000000000000000" pitchFamily="2" charset="2"/>
              <a:buChar char="ü"/>
            </a:pPr>
            <a:r>
              <a:rPr lang="en-US" sz="2800" dirty="0"/>
              <a:t>First time pass </a:t>
            </a:r>
            <a:r>
              <a:rPr lang="en-US" sz="2600" dirty="0"/>
              <a:t>rate for the last five years (now in Core data section)</a:t>
            </a:r>
            <a:endParaRPr lang="en-US" sz="2200" dirty="0"/>
          </a:p>
          <a:p>
            <a:pPr>
              <a:spcAft>
                <a:spcPts val="600"/>
              </a:spcAft>
            </a:pPr>
            <a:r>
              <a:rPr lang="en-US" sz="3000" dirty="0"/>
              <a:t>Faculty statistics, including name, number, credentials, and degree plans and hire exceptions</a:t>
            </a:r>
          </a:p>
          <a:p>
            <a:pPr>
              <a:spcAft>
                <a:spcPts val="600"/>
              </a:spcAft>
            </a:pPr>
            <a:r>
              <a:rPr lang="en-US" sz="3000" dirty="0"/>
              <a:t>Budget spent for library and audiovisual acquisitions to support the nursing program for the most recent year</a:t>
            </a:r>
          </a:p>
        </p:txBody>
      </p:sp>
    </p:spTree>
    <p:extLst>
      <p:ext uri="{BB962C8B-B14F-4D97-AF65-F5344CB8AC3E}">
        <p14:creationId xmlns:p14="http://schemas.microsoft.com/office/powerpoint/2010/main" val="15159023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BAE3B-973F-437F-9F0B-19BED49A0EE3}"/>
              </a:ext>
            </a:extLst>
          </p:cNvPr>
          <p:cNvSpPr>
            <a:spLocks noGrp="1"/>
          </p:cNvSpPr>
          <p:nvPr>
            <p:ph type="title"/>
          </p:nvPr>
        </p:nvSpPr>
        <p:spPr/>
        <p:txBody>
          <a:bodyPr/>
          <a:lstStyle/>
          <a:p>
            <a:r>
              <a:rPr lang="en-US" dirty="0"/>
              <a:t>  Annual Report</a:t>
            </a:r>
          </a:p>
        </p:txBody>
      </p:sp>
      <p:sp>
        <p:nvSpPr>
          <p:cNvPr id="3" name="Content Placeholder 2">
            <a:extLst>
              <a:ext uri="{FF2B5EF4-FFF2-40B4-BE49-F238E27FC236}">
                <a16:creationId xmlns:a16="http://schemas.microsoft.com/office/drawing/2014/main" id="{CD024873-C211-4E6C-9644-22BF220E8F20}"/>
              </a:ext>
            </a:extLst>
          </p:cNvPr>
          <p:cNvSpPr>
            <a:spLocks noGrp="1"/>
          </p:cNvSpPr>
          <p:nvPr>
            <p:ph idx="1"/>
          </p:nvPr>
        </p:nvSpPr>
        <p:spPr>
          <a:xfrm>
            <a:off x="504152" y="1914815"/>
            <a:ext cx="10017642" cy="4351338"/>
          </a:xfrm>
        </p:spPr>
        <p:txBody>
          <a:bodyPr>
            <a:noAutofit/>
          </a:bodyPr>
          <a:lstStyle/>
          <a:p>
            <a:pPr>
              <a:spcAft>
                <a:spcPts val="600"/>
              </a:spcAft>
            </a:pPr>
            <a:r>
              <a:rPr lang="en-US" sz="3600" dirty="0"/>
              <a:t>Required to attach:</a:t>
            </a:r>
          </a:p>
          <a:p>
            <a:pPr lvl="1">
              <a:spcAft>
                <a:spcPts val="600"/>
              </a:spcAft>
              <a:buFont typeface="Wingdings" panose="05000000000000000000" pitchFamily="2" charset="2"/>
              <a:buChar char="ü"/>
            </a:pPr>
            <a:r>
              <a:rPr lang="en-US" sz="3200" dirty="0"/>
              <a:t>An audited fiscal report covering the previous two years, including a statement of income and expenditures (USB) – if two separate reports, NCSBN has made a way to attach each separately if needed</a:t>
            </a:r>
          </a:p>
          <a:p>
            <a:pPr marL="457200" lvl="1" indent="0">
              <a:spcAft>
                <a:spcPts val="600"/>
              </a:spcAft>
              <a:buNone/>
            </a:pPr>
            <a:endParaRPr lang="en-US" sz="1200" dirty="0"/>
          </a:p>
          <a:p>
            <a:pPr lvl="1">
              <a:spcAft>
                <a:spcPts val="600"/>
              </a:spcAft>
              <a:buFont typeface="Wingdings" panose="05000000000000000000" pitchFamily="2" charset="2"/>
              <a:buChar char="ü"/>
            </a:pPr>
            <a:r>
              <a:rPr lang="en-US" sz="3200" dirty="0"/>
              <a:t>A copy of the school’s current catalog</a:t>
            </a:r>
          </a:p>
        </p:txBody>
      </p:sp>
    </p:spTree>
    <p:extLst>
      <p:ext uri="{BB962C8B-B14F-4D97-AF65-F5344CB8AC3E}">
        <p14:creationId xmlns:p14="http://schemas.microsoft.com/office/powerpoint/2010/main" val="26311619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BAE3B-973F-437F-9F0B-19BED49A0EE3}"/>
              </a:ext>
            </a:extLst>
          </p:cNvPr>
          <p:cNvSpPr>
            <a:spLocks noGrp="1"/>
          </p:cNvSpPr>
          <p:nvPr>
            <p:ph type="title"/>
          </p:nvPr>
        </p:nvSpPr>
        <p:spPr/>
        <p:txBody>
          <a:bodyPr/>
          <a:lstStyle/>
          <a:p>
            <a:r>
              <a:rPr lang="en-US" dirty="0"/>
              <a:t>  Annual Report</a:t>
            </a:r>
          </a:p>
        </p:txBody>
      </p:sp>
      <p:sp>
        <p:nvSpPr>
          <p:cNvPr id="3" name="Content Placeholder 2">
            <a:extLst>
              <a:ext uri="{FF2B5EF4-FFF2-40B4-BE49-F238E27FC236}">
                <a16:creationId xmlns:a16="http://schemas.microsoft.com/office/drawing/2014/main" id="{CD024873-C211-4E6C-9644-22BF220E8F20}"/>
              </a:ext>
            </a:extLst>
          </p:cNvPr>
          <p:cNvSpPr>
            <a:spLocks noGrp="1"/>
          </p:cNvSpPr>
          <p:nvPr>
            <p:ph idx="1"/>
          </p:nvPr>
        </p:nvSpPr>
        <p:spPr>
          <a:xfrm>
            <a:off x="508591" y="1828800"/>
            <a:ext cx="10017642" cy="4135512"/>
          </a:xfrm>
        </p:spPr>
        <p:txBody>
          <a:bodyPr>
            <a:noAutofit/>
          </a:bodyPr>
          <a:lstStyle/>
          <a:p>
            <a:pPr>
              <a:spcAft>
                <a:spcPts val="600"/>
              </a:spcAft>
            </a:pPr>
            <a:r>
              <a:rPr lang="en-US" sz="3600" dirty="0"/>
              <a:t>If the nursing education program fails to meet the requirements of the Board or to submit required reports within a designated period of time, the program shall be removed from the list of approved nursing education programs after receiving notice and given an opportunity to be heard</a:t>
            </a:r>
          </a:p>
        </p:txBody>
      </p:sp>
    </p:spTree>
    <p:extLst>
      <p:ext uri="{BB962C8B-B14F-4D97-AF65-F5344CB8AC3E}">
        <p14:creationId xmlns:p14="http://schemas.microsoft.com/office/powerpoint/2010/main" val="22403915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AC49-E272-4CBE-9087-73B61009F195}"/>
              </a:ext>
            </a:extLst>
          </p:cNvPr>
          <p:cNvSpPr>
            <a:spLocks noGrp="1"/>
          </p:cNvSpPr>
          <p:nvPr>
            <p:ph type="title"/>
          </p:nvPr>
        </p:nvSpPr>
        <p:spPr>
          <a:xfrm>
            <a:off x="0" y="232120"/>
            <a:ext cx="7517219" cy="1056353"/>
          </a:xfrm>
        </p:spPr>
        <p:txBody>
          <a:bodyPr>
            <a:normAutofit fontScale="90000"/>
          </a:bodyPr>
          <a:lstStyle/>
          <a:p>
            <a:r>
              <a:rPr lang="en-US" dirty="0"/>
              <a:t>   Other KSBN Education Resources</a:t>
            </a:r>
          </a:p>
        </p:txBody>
      </p:sp>
      <p:sp>
        <p:nvSpPr>
          <p:cNvPr id="3" name="Content Placeholder 2">
            <a:extLst>
              <a:ext uri="{FF2B5EF4-FFF2-40B4-BE49-F238E27FC236}">
                <a16:creationId xmlns:a16="http://schemas.microsoft.com/office/drawing/2014/main" id="{26558174-BAA4-4416-BEF4-F8193F29E30C}"/>
              </a:ext>
            </a:extLst>
          </p:cNvPr>
          <p:cNvSpPr>
            <a:spLocks noGrp="1"/>
          </p:cNvSpPr>
          <p:nvPr>
            <p:ph idx="1"/>
          </p:nvPr>
        </p:nvSpPr>
        <p:spPr>
          <a:xfrm>
            <a:off x="806303" y="1786270"/>
            <a:ext cx="9975112" cy="4508204"/>
          </a:xfrm>
        </p:spPr>
        <p:txBody>
          <a:bodyPr>
            <a:normAutofit lnSpcReduction="10000"/>
          </a:bodyPr>
          <a:lstStyle/>
          <a:p>
            <a:r>
              <a:rPr lang="en-US" sz="3200" dirty="0"/>
              <a:t>Link to Resources for Administrators under the Education tab:</a:t>
            </a:r>
            <a:r>
              <a:rPr lang="en-US" sz="2800" dirty="0"/>
              <a:t>  </a:t>
            </a:r>
            <a:r>
              <a:rPr lang="en-US" sz="2800" dirty="0">
                <a:hlinkClick r:id="rId2"/>
              </a:rPr>
              <a:t>https://ksbn.kansas.gov/administrator-resources/</a:t>
            </a:r>
            <a:r>
              <a:rPr lang="en-US" sz="2800" dirty="0"/>
              <a:t> </a:t>
            </a:r>
          </a:p>
          <a:p>
            <a:pPr lvl="1">
              <a:buFont typeface="Wingdings" panose="05000000000000000000" pitchFamily="2" charset="2"/>
              <a:buChar char="ü"/>
            </a:pPr>
            <a:endParaRPr lang="en-US" sz="2800" dirty="0"/>
          </a:p>
          <a:p>
            <a:pPr lvl="1">
              <a:spcAft>
                <a:spcPts val="600"/>
              </a:spcAft>
              <a:buFont typeface="Wingdings" panose="05000000000000000000" pitchFamily="2" charset="2"/>
              <a:buChar char="ü"/>
            </a:pPr>
            <a:r>
              <a:rPr lang="en-US" sz="3200" dirty="0"/>
              <a:t>ADN Nursing Program Alignment – contains information about the ADN program alignment</a:t>
            </a:r>
          </a:p>
          <a:p>
            <a:pPr lvl="1">
              <a:spcAft>
                <a:spcPts val="600"/>
              </a:spcAft>
              <a:buFont typeface="Wingdings" panose="05000000000000000000" pitchFamily="2" charset="2"/>
              <a:buChar char="ü"/>
            </a:pPr>
            <a:r>
              <a:rPr lang="en-US" sz="3200" dirty="0"/>
              <a:t>PN Core Curriculum – last update 2018 – this was amended June 2023 and is not longer mandatory.  PN now aligned by prerequisites and program outcomes.</a:t>
            </a:r>
          </a:p>
          <a:p>
            <a:pPr lvl="1">
              <a:spcAft>
                <a:spcPts val="600"/>
              </a:spcAft>
              <a:buFont typeface="Wingdings" panose="05000000000000000000" pitchFamily="2" charset="2"/>
              <a:buChar char="ü"/>
            </a:pPr>
            <a:r>
              <a:rPr lang="en-US" sz="3200" dirty="0"/>
              <a:t>Legal Issues Reference page </a:t>
            </a:r>
            <a:r>
              <a:rPr lang="en-US" sz="3200" dirty="0">
                <a:hlinkClick r:id="rId3"/>
              </a:rPr>
              <a:t>https://ksbn.kansas.gov/legal-background-info/</a:t>
            </a:r>
            <a:r>
              <a:rPr lang="en-US" sz="3200" dirty="0"/>
              <a:t> </a:t>
            </a:r>
          </a:p>
          <a:p>
            <a:pPr marL="457200" lvl="1" indent="0">
              <a:buNone/>
            </a:pPr>
            <a:endParaRPr lang="en-US" sz="2800" dirty="0"/>
          </a:p>
        </p:txBody>
      </p:sp>
    </p:spTree>
    <p:extLst>
      <p:ext uri="{BB962C8B-B14F-4D97-AF65-F5344CB8AC3E}">
        <p14:creationId xmlns:p14="http://schemas.microsoft.com/office/powerpoint/2010/main" val="2535410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AC49-E272-4CBE-9087-73B61009F195}"/>
              </a:ext>
            </a:extLst>
          </p:cNvPr>
          <p:cNvSpPr>
            <a:spLocks noGrp="1"/>
          </p:cNvSpPr>
          <p:nvPr>
            <p:ph type="title"/>
          </p:nvPr>
        </p:nvSpPr>
        <p:spPr>
          <a:xfrm>
            <a:off x="0" y="232120"/>
            <a:ext cx="7517219" cy="1056353"/>
          </a:xfrm>
        </p:spPr>
        <p:txBody>
          <a:bodyPr>
            <a:normAutofit/>
          </a:bodyPr>
          <a:lstStyle/>
          <a:p>
            <a:r>
              <a:rPr lang="en-US" dirty="0"/>
              <a:t>   Other Education Resources:</a:t>
            </a:r>
          </a:p>
        </p:txBody>
      </p:sp>
      <p:sp>
        <p:nvSpPr>
          <p:cNvPr id="3" name="Content Placeholder 2">
            <a:extLst>
              <a:ext uri="{FF2B5EF4-FFF2-40B4-BE49-F238E27FC236}">
                <a16:creationId xmlns:a16="http://schemas.microsoft.com/office/drawing/2014/main" id="{26558174-BAA4-4416-BEF4-F8193F29E30C}"/>
              </a:ext>
            </a:extLst>
          </p:cNvPr>
          <p:cNvSpPr>
            <a:spLocks noGrp="1"/>
          </p:cNvSpPr>
          <p:nvPr>
            <p:ph idx="1"/>
          </p:nvPr>
        </p:nvSpPr>
        <p:spPr>
          <a:xfrm>
            <a:off x="491342" y="1684093"/>
            <a:ext cx="11060578" cy="4862471"/>
          </a:xfrm>
        </p:spPr>
        <p:txBody>
          <a:bodyPr>
            <a:normAutofit/>
          </a:bodyPr>
          <a:lstStyle/>
          <a:p>
            <a:r>
              <a:rPr lang="en-US" sz="3200" dirty="0"/>
              <a:t>Education &gt; Programs</a:t>
            </a:r>
          </a:p>
          <a:p>
            <a:pPr lvl="1">
              <a:buFont typeface="Wingdings" panose="05000000000000000000" pitchFamily="2" charset="2"/>
              <a:buChar char="ü"/>
            </a:pPr>
            <a:r>
              <a:rPr lang="en-US" sz="2800" dirty="0"/>
              <a:t>Multi-Year Pass Rates: </a:t>
            </a:r>
            <a:r>
              <a:rPr lang="en-US" dirty="0">
                <a:hlinkClick r:id="rId2"/>
              </a:rPr>
              <a:t>https://ksbn.kansas.gov/programs/</a:t>
            </a:r>
            <a:r>
              <a:rPr lang="en-US" dirty="0"/>
              <a:t> </a:t>
            </a:r>
          </a:p>
          <a:p>
            <a:pPr lvl="2">
              <a:buFont typeface="Wingdings" panose="05000000000000000000" pitchFamily="2" charset="2"/>
              <a:buChar char="§"/>
            </a:pPr>
            <a:r>
              <a:rPr lang="en-US" sz="2400" dirty="0"/>
              <a:t>Lists multi-year pass rates for each of the pre-licensure nursing programs in Kansas – updated every March</a:t>
            </a:r>
          </a:p>
          <a:p>
            <a:r>
              <a:rPr lang="en-US" sz="3200" dirty="0"/>
              <a:t>Resources &gt; Administrative Resources</a:t>
            </a:r>
          </a:p>
          <a:p>
            <a:pPr lvl="1">
              <a:spcAft>
                <a:spcPts val="600"/>
              </a:spcAft>
              <a:buFont typeface="Wingdings" panose="05000000000000000000" pitchFamily="2" charset="2"/>
              <a:buChar char="ü"/>
            </a:pPr>
            <a:r>
              <a:rPr lang="en-US" sz="2800" dirty="0"/>
              <a:t>Annual Report from KSBN – information about nursing programs:  </a:t>
            </a:r>
            <a:r>
              <a:rPr lang="en-US" sz="2800" dirty="0">
                <a:hlinkClick r:id="rId3"/>
              </a:rPr>
              <a:t>https://ksbn.kansas.gov/annual-report/</a:t>
            </a:r>
            <a:r>
              <a:rPr lang="en-US" sz="2800" dirty="0"/>
              <a:t>  </a:t>
            </a:r>
          </a:p>
          <a:p>
            <a:pPr lvl="1">
              <a:spcAft>
                <a:spcPts val="600"/>
              </a:spcAft>
              <a:buFont typeface="Wingdings" panose="05000000000000000000" pitchFamily="2" charset="2"/>
              <a:buChar char="ü"/>
            </a:pPr>
            <a:r>
              <a:rPr lang="en-US" sz="2800" dirty="0"/>
              <a:t>KSBN Strategic Plan </a:t>
            </a:r>
            <a:r>
              <a:rPr lang="en-US" sz="2000" dirty="0">
                <a:hlinkClick r:id="rId4"/>
              </a:rPr>
              <a:t>https://ksbn.kansas.gov/wp-content/uploads/Misc/StrategicPlan.pdf</a:t>
            </a:r>
            <a:r>
              <a:rPr lang="en-US" sz="2000" dirty="0"/>
              <a:t> </a:t>
            </a:r>
            <a:endParaRPr lang="en-US" sz="2800" dirty="0"/>
          </a:p>
          <a:p>
            <a:pPr lvl="1">
              <a:spcAft>
                <a:spcPts val="600"/>
              </a:spcAft>
              <a:buFont typeface="Wingdings" panose="05000000000000000000" pitchFamily="2" charset="2"/>
              <a:buChar char="ü"/>
            </a:pPr>
            <a:r>
              <a:rPr lang="en-US" sz="2800" dirty="0"/>
              <a:t>KSBN Articles  </a:t>
            </a:r>
            <a:r>
              <a:rPr lang="en-US" sz="2000" dirty="0">
                <a:hlinkClick r:id="rId5"/>
              </a:rPr>
              <a:t>https://ksbn.kansas.gov/wp-content/uploads/Resources/articles.pdf</a:t>
            </a:r>
            <a:r>
              <a:rPr lang="en-US" sz="2000" dirty="0"/>
              <a:t> </a:t>
            </a:r>
            <a:endParaRPr lang="en-US" sz="2800" dirty="0"/>
          </a:p>
          <a:p>
            <a:endParaRPr lang="en-US" dirty="0"/>
          </a:p>
        </p:txBody>
      </p:sp>
    </p:spTree>
    <p:extLst>
      <p:ext uri="{BB962C8B-B14F-4D97-AF65-F5344CB8AC3E}">
        <p14:creationId xmlns:p14="http://schemas.microsoft.com/office/powerpoint/2010/main" val="31953532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A8F9-6D34-4B48-9309-DD93271D0E1B}"/>
              </a:ext>
            </a:extLst>
          </p:cNvPr>
          <p:cNvSpPr>
            <a:spLocks noGrp="1"/>
          </p:cNvSpPr>
          <p:nvPr>
            <p:ph type="ctrTitle"/>
          </p:nvPr>
        </p:nvSpPr>
        <p:spPr>
          <a:xfrm>
            <a:off x="0" y="680484"/>
            <a:ext cx="8259745" cy="1116418"/>
          </a:xfrm>
        </p:spPr>
        <p:txBody>
          <a:bodyPr>
            <a:normAutofit fontScale="90000"/>
          </a:bodyPr>
          <a:lstStyle/>
          <a:p>
            <a:r>
              <a:rPr lang="en-US" dirty="0"/>
              <a:t>Nursing Education Councils</a:t>
            </a:r>
          </a:p>
        </p:txBody>
      </p:sp>
    </p:spTree>
    <p:extLst>
      <p:ext uri="{BB962C8B-B14F-4D97-AF65-F5344CB8AC3E}">
        <p14:creationId xmlns:p14="http://schemas.microsoft.com/office/powerpoint/2010/main" val="40042336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6659-B563-4AB1-B66A-3B463AADE97F}"/>
              </a:ext>
            </a:extLst>
          </p:cNvPr>
          <p:cNvSpPr>
            <a:spLocks noGrp="1"/>
          </p:cNvSpPr>
          <p:nvPr>
            <p:ph type="title"/>
          </p:nvPr>
        </p:nvSpPr>
        <p:spPr>
          <a:xfrm>
            <a:off x="0" y="232120"/>
            <a:ext cx="7208874" cy="1192643"/>
          </a:xfrm>
        </p:spPr>
        <p:txBody>
          <a:bodyPr>
            <a:normAutofit fontScale="90000"/>
          </a:bodyPr>
          <a:lstStyle/>
          <a:p>
            <a:r>
              <a:rPr lang="en-US" dirty="0"/>
              <a:t> Kansas Council for Collaboration in</a:t>
            </a:r>
            <a:br>
              <a:rPr lang="en-US" dirty="0"/>
            </a:br>
            <a:r>
              <a:rPr lang="en-US" dirty="0"/>
              <a:t> Nursing (KCCN)</a:t>
            </a:r>
          </a:p>
        </p:txBody>
      </p:sp>
      <p:sp>
        <p:nvSpPr>
          <p:cNvPr id="3" name="Content Placeholder 2">
            <a:extLst>
              <a:ext uri="{FF2B5EF4-FFF2-40B4-BE49-F238E27FC236}">
                <a16:creationId xmlns:a16="http://schemas.microsoft.com/office/drawing/2014/main" id="{5671DA1C-C956-4153-ADC6-F4879610BE11}"/>
              </a:ext>
            </a:extLst>
          </p:cNvPr>
          <p:cNvSpPr>
            <a:spLocks noGrp="1"/>
          </p:cNvSpPr>
          <p:nvPr>
            <p:ph idx="1"/>
          </p:nvPr>
        </p:nvSpPr>
        <p:spPr>
          <a:xfrm>
            <a:off x="753140" y="1929318"/>
            <a:ext cx="10019363" cy="4351338"/>
          </a:xfrm>
        </p:spPr>
        <p:txBody>
          <a:bodyPr/>
          <a:lstStyle/>
          <a:p>
            <a:r>
              <a:rPr lang="en-US" sz="3200" dirty="0"/>
              <a:t>Nursing directors that meet to ensure quality education and collaboration around the state of Kansas</a:t>
            </a:r>
          </a:p>
          <a:p>
            <a:pPr lvl="1">
              <a:spcBef>
                <a:spcPts val="1200"/>
              </a:spcBef>
              <a:spcAft>
                <a:spcPts val="600"/>
              </a:spcAft>
              <a:buFont typeface="Wingdings" panose="05000000000000000000" pitchFamily="2" charset="2"/>
              <a:buChar char="ü"/>
            </a:pPr>
            <a:r>
              <a:rPr lang="en-US" sz="3200" dirty="0"/>
              <a:t>Kansas Association of Colleges of Nursing (KACN)</a:t>
            </a:r>
          </a:p>
          <a:p>
            <a:pPr lvl="1">
              <a:spcBef>
                <a:spcPts val="1200"/>
              </a:spcBef>
              <a:spcAft>
                <a:spcPts val="600"/>
              </a:spcAft>
              <a:buFont typeface="Wingdings" panose="05000000000000000000" pitchFamily="2" charset="2"/>
              <a:buChar char="ü"/>
            </a:pPr>
            <a:r>
              <a:rPr lang="en-US" sz="3200" dirty="0"/>
              <a:t>Kansas Council of Associate Degree Nursing Educators (KCADNE)</a:t>
            </a:r>
          </a:p>
          <a:p>
            <a:pPr lvl="1">
              <a:spcBef>
                <a:spcPts val="1200"/>
              </a:spcBef>
              <a:spcAft>
                <a:spcPts val="600"/>
              </a:spcAft>
              <a:buFont typeface="Wingdings" panose="05000000000000000000" pitchFamily="2" charset="2"/>
              <a:buChar char="ü"/>
            </a:pPr>
            <a:r>
              <a:rPr lang="en-US" sz="3200" dirty="0"/>
              <a:t>Kansas Council of Practical Nursing Educators (KCPNE)</a:t>
            </a:r>
          </a:p>
        </p:txBody>
      </p:sp>
    </p:spTree>
    <p:extLst>
      <p:ext uri="{BB962C8B-B14F-4D97-AF65-F5344CB8AC3E}">
        <p14:creationId xmlns:p14="http://schemas.microsoft.com/office/powerpoint/2010/main" val="14514276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6659-B563-4AB1-B66A-3B463AADE97F}"/>
              </a:ext>
            </a:extLst>
          </p:cNvPr>
          <p:cNvSpPr>
            <a:spLocks noGrp="1"/>
          </p:cNvSpPr>
          <p:nvPr>
            <p:ph type="title"/>
          </p:nvPr>
        </p:nvSpPr>
        <p:spPr>
          <a:xfrm>
            <a:off x="0" y="232120"/>
            <a:ext cx="7049386" cy="1056353"/>
          </a:xfrm>
        </p:spPr>
        <p:txBody>
          <a:bodyPr>
            <a:normAutofit/>
          </a:bodyPr>
          <a:lstStyle/>
          <a:p>
            <a:pPr algn="ctr"/>
            <a:r>
              <a:rPr lang="en-US" dirty="0"/>
              <a:t> </a:t>
            </a:r>
            <a:r>
              <a:rPr lang="en-US" sz="6600" dirty="0"/>
              <a:t>KACN</a:t>
            </a:r>
            <a:endParaRPr lang="en-US" dirty="0"/>
          </a:p>
        </p:txBody>
      </p:sp>
      <p:sp>
        <p:nvSpPr>
          <p:cNvPr id="3" name="Content Placeholder 2">
            <a:extLst>
              <a:ext uri="{FF2B5EF4-FFF2-40B4-BE49-F238E27FC236}">
                <a16:creationId xmlns:a16="http://schemas.microsoft.com/office/drawing/2014/main" id="{5671DA1C-C956-4153-ADC6-F4879610BE11}"/>
              </a:ext>
            </a:extLst>
          </p:cNvPr>
          <p:cNvSpPr>
            <a:spLocks noGrp="1"/>
          </p:cNvSpPr>
          <p:nvPr>
            <p:ph idx="1"/>
          </p:nvPr>
        </p:nvSpPr>
        <p:spPr>
          <a:xfrm>
            <a:off x="610581" y="1883949"/>
            <a:ext cx="9975111" cy="4596440"/>
          </a:xfrm>
        </p:spPr>
        <p:txBody>
          <a:bodyPr>
            <a:normAutofit/>
          </a:bodyPr>
          <a:lstStyle/>
          <a:p>
            <a:r>
              <a:rPr lang="en-US" sz="3500" dirty="0"/>
              <a:t>Council for Bachelor’s and Graduate/Post-Graduate Nursing Programs</a:t>
            </a:r>
          </a:p>
          <a:p>
            <a:pPr lvl="1">
              <a:spcBef>
                <a:spcPts val="1200"/>
              </a:spcBef>
              <a:spcAft>
                <a:spcPts val="600"/>
              </a:spcAft>
              <a:buFont typeface="Wingdings" panose="05000000000000000000" pitchFamily="2" charset="2"/>
              <a:buChar char="ü"/>
            </a:pPr>
            <a:r>
              <a:rPr lang="en-US" sz="3500" dirty="0"/>
              <a:t>Chair of KACN</a:t>
            </a:r>
            <a:r>
              <a:rPr lang="en-US" sz="3200" dirty="0"/>
              <a:t>:</a:t>
            </a:r>
          </a:p>
          <a:p>
            <a:pPr lvl="2">
              <a:spcBef>
                <a:spcPts val="600"/>
              </a:spcBef>
              <a:spcAft>
                <a:spcPts val="600"/>
              </a:spcAft>
              <a:buFont typeface="Wingdings" panose="05000000000000000000" pitchFamily="2" charset="2"/>
              <a:buChar char="§"/>
            </a:pPr>
            <a:r>
              <a:rPr lang="en-US" sz="2800" dirty="0">
                <a:latin typeface="Adobe Heiti Std R" panose="020B0400000000000000" pitchFamily="34" charset="-128"/>
                <a:ea typeface="Adobe Heiti Std R" panose="020B0400000000000000" pitchFamily="34" charset="-128"/>
              </a:rPr>
              <a:t>Jenny Manry, DNP</a:t>
            </a:r>
            <a:r>
              <a:rPr lang="en-US" sz="2800">
                <a:latin typeface="Adobe Heiti Std R" panose="020B0400000000000000" pitchFamily="34" charset="-128"/>
                <a:ea typeface="Adobe Heiti Std R" panose="020B0400000000000000" pitchFamily="34" charset="-128"/>
              </a:rPr>
              <a:t>, FNP-BC</a:t>
            </a:r>
            <a:endParaRPr lang="en-US" sz="2800" dirty="0">
              <a:latin typeface="Adobe Heiti Std R" panose="020B0400000000000000" pitchFamily="34" charset="-128"/>
              <a:ea typeface="Adobe Heiti Std R" panose="020B0400000000000000" pitchFamily="34" charset="-128"/>
            </a:endParaRPr>
          </a:p>
          <a:p>
            <a:pPr lvl="3">
              <a:spcBef>
                <a:spcPts val="600"/>
              </a:spcBef>
              <a:spcAft>
                <a:spcPts val="600"/>
              </a:spcAft>
              <a:buFont typeface="Courier New" panose="02070309020205020404" pitchFamily="49" charset="0"/>
              <a:buChar char="o"/>
            </a:pPr>
            <a:r>
              <a:rPr lang="en-US" sz="2400" dirty="0">
                <a:latin typeface="Adobe Heiti Std R" panose="020B0400000000000000" pitchFamily="34" charset="-128"/>
                <a:ea typeface="Adobe Heiti Std R" panose="020B0400000000000000" pitchFamily="34" charset="-128"/>
              </a:rPr>
              <a:t>Chair, School of Nursing, Fort Hays State University</a:t>
            </a:r>
          </a:p>
          <a:p>
            <a:pPr lvl="3">
              <a:spcBef>
                <a:spcPts val="600"/>
              </a:spcBef>
              <a:spcAft>
                <a:spcPts val="600"/>
              </a:spcAft>
              <a:buFont typeface="Courier New" panose="02070309020205020404" pitchFamily="49" charset="0"/>
              <a:buChar char="o"/>
            </a:pPr>
            <a:r>
              <a:rPr lang="en-US" sz="2400" dirty="0">
                <a:latin typeface="Adobe Heiti Std R" panose="020B0400000000000000" pitchFamily="34" charset="-128"/>
                <a:ea typeface="Adobe Heiti Std R" panose="020B0400000000000000" pitchFamily="34" charset="-128"/>
              </a:rPr>
              <a:t>(785) 628-4511</a:t>
            </a:r>
          </a:p>
          <a:p>
            <a:pPr lvl="3">
              <a:spcBef>
                <a:spcPts val="600"/>
              </a:spcBef>
              <a:spcAft>
                <a:spcPts val="600"/>
              </a:spcAft>
              <a:buFont typeface="Courier New" panose="02070309020205020404" pitchFamily="49" charset="0"/>
              <a:buChar char="o"/>
            </a:pPr>
            <a:r>
              <a:rPr lang="en-US" sz="2400" dirty="0">
                <a:latin typeface="Adobe Heiti Std R" panose="020B0400000000000000" pitchFamily="34" charset="-128"/>
                <a:ea typeface="Adobe Heiti Std R" panose="020B0400000000000000" pitchFamily="34" charset="-128"/>
                <a:hlinkClick r:id="rId2"/>
              </a:rPr>
              <a:t>Jamanry@fhsu.edu</a:t>
            </a:r>
            <a:endParaRPr lang="en-US" sz="2400" dirty="0">
              <a:latin typeface="Adobe Heiti Std R" panose="020B0400000000000000" pitchFamily="34" charset="-128"/>
              <a:ea typeface="Adobe Heiti Std R" panose="020B0400000000000000" pitchFamily="34" charset="-128"/>
            </a:endParaRPr>
          </a:p>
          <a:p>
            <a:pPr marL="0" indent="0">
              <a:buNone/>
            </a:pPr>
            <a:r>
              <a:rPr lang="en-US" sz="2400" dirty="0">
                <a:latin typeface="Adobe Heiti Std R" panose="020B0400000000000000" pitchFamily="34" charset="-128"/>
                <a:ea typeface="Adobe Heiti Std R" panose="020B0400000000000000" pitchFamily="34" charset="-128"/>
              </a:rPr>
              <a:t> </a:t>
            </a:r>
          </a:p>
          <a:p>
            <a:pPr marL="1371600" lvl="3" indent="0">
              <a:spcBef>
                <a:spcPts val="600"/>
              </a:spcBef>
              <a:buNone/>
            </a:pPr>
            <a:endParaRPr lang="en-US" sz="2600" dirty="0"/>
          </a:p>
        </p:txBody>
      </p:sp>
    </p:spTree>
    <p:extLst>
      <p:ext uri="{BB962C8B-B14F-4D97-AF65-F5344CB8AC3E}">
        <p14:creationId xmlns:p14="http://schemas.microsoft.com/office/powerpoint/2010/main" val="3962201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622C9-69E6-4EEB-9BCB-71BDA8569108}"/>
              </a:ext>
            </a:extLst>
          </p:cNvPr>
          <p:cNvSpPr>
            <a:spLocks noGrp="1"/>
          </p:cNvSpPr>
          <p:nvPr>
            <p:ph type="title"/>
          </p:nvPr>
        </p:nvSpPr>
        <p:spPr>
          <a:xfrm>
            <a:off x="0" y="232120"/>
            <a:ext cx="8856921" cy="1056353"/>
          </a:xfrm>
        </p:spPr>
        <p:txBody>
          <a:bodyPr>
            <a:normAutofit/>
          </a:bodyPr>
          <a:lstStyle/>
          <a:p>
            <a:r>
              <a:rPr lang="en-US" dirty="0"/>
              <a:t>	Board &amp; Committee Meetings</a:t>
            </a:r>
          </a:p>
        </p:txBody>
      </p:sp>
      <p:sp>
        <p:nvSpPr>
          <p:cNvPr id="3" name="Content Placeholder 2">
            <a:extLst>
              <a:ext uri="{FF2B5EF4-FFF2-40B4-BE49-F238E27FC236}">
                <a16:creationId xmlns:a16="http://schemas.microsoft.com/office/drawing/2014/main" id="{CAE6F458-BEE1-41E7-B3EE-DA1012C741EF}"/>
              </a:ext>
            </a:extLst>
          </p:cNvPr>
          <p:cNvSpPr>
            <a:spLocks noGrp="1"/>
          </p:cNvSpPr>
          <p:nvPr>
            <p:ph idx="1"/>
          </p:nvPr>
        </p:nvSpPr>
        <p:spPr>
          <a:xfrm>
            <a:off x="640612" y="1754154"/>
            <a:ext cx="9856328" cy="4519053"/>
          </a:xfrm>
        </p:spPr>
        <p:txBody>
          <a:bodyPr>
            <a:normAutofit fontScale="70000" lnSpcReduction="20000"/>
          </a:bodyPr>
          <a:lstStyle/>
          <a:p>
            <a:r>
              <a:rPr lang="en-US" sz="5100" dirty="0"/>
              <a:t>Meeting dates are found on KSBN website:</a:t>
            </a:r>
          </a:p>
          <a:p>
            <a:pPr marL="0" indent="0">
              <a:buNone/>
            </a:pPr>
            <a:r>
              <a:rPr lang="en-US" sz="5100" dirty="0">
                <a:hlinkClick r:id="rId2"/>
              </a:rPr>
              <a:t>https://ksbn.kansas.gov/board-meetings/</a:t>
            </a:r>
            <a:endParaRPr lang="en-US" sz="5100" dirty="0"/>
          </a:p>
          <a:p>
            <a:endParaRPr lang="en-US" sz="4600" dirty="0"/>
          </a:p>
          <a:p>
            <a:r>
              <a:rPr lang="en-US" sz="5100" dirty="0"/>
              <a:t>Meeting schedule</a:t>
            </a:r>
          </a:p>
          <a:p>
            <a:r>
              <a:rPr lang="en-US" sz="5100" dirty="0"/>
              <a:t>Will also find Agendas, minutes and upcoming meeting packets at same location the week prior to the meetings</a:t>
            </a:r>
          </a:p>
          <a:p>
            <a:pPr marL="0" indent="0">
              <a:buNone/>
            </a:pPr>
            <a:r>
              <a:rPr lang="en-US" sz="5100" dirty="0"/>
              <a:t>   </a:t>
            </a:r>
            <a:endParaRPr lang="en-US" sz="4400" dirty="0"/>
          </a:p>
          <a:p>
            <a:pPr marL="0" indent="0">
              <a:buNone/>
            </a:pPr>
            <a:r>
              <a:rPr lang="en-US" sz="4400" dirty="0"/>
              <a:t>  </a:t>
            </a:r>
            <a:endParaRPr lang="en-US" dirty="0"/>
          </a:p>
        </p:txBody>
      </p:sp>
    </p:spTree>
    <p:extLst>
      <p:ext uri="{BB962C8B-B14F-4D97-AF65-F5344CB8AC3E}">
        <p14:creationId xmlns:p14="http://schemas.microsoft.com/office/powerpoint/2010/main" val="460179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6659-B563-4AB1-B66A-3B463AADE97F}"/>
              </a:ext>
            </a:extLst>
          </p:cNvPr>
          <p:cNvSpPr>
            <a:spLocks noGrp="1"/>
          </p:cNvSpPr>
          <p:nvPr>
            <p:ph type="title"/>
          </p:nvPr>
        </p:nvSpPr>
        <p:spPr>
          <a:xfrm>
            <a:off x="0" y="232120"/>
            <a:ext cx="7049386" cy="1056353"/>
          </a:xfrm>
        </p:spPr>
        <p:txBody>
          <a:bodyPr>
            <a:normAutofit/>
          </a:bodyPr>
          <a:lstStyle/>
          <a:p>
            <a:pPr algn="ctr"/>
            <a:r>
              <a:rPr lang="en-US" dirty="0"/>
              <a:t> </a:t>
            </a:r>
            <a:r>
              <a:rPr lang="en-US" sz="6600" dirty="0"/>
              <a:t>KCADNE</a:t>
            </a:r>
            <a:endParaRPr lang="en-US" dirty="0"/>
          </a:p>
        </p:txBody>
      </p:sp>
      <p:sp>
        <p:nvSpPr>
          <p:cNvPr id="3" name="Content Placeholder 2">
            <a:extLst>
              <a:ext uri="{FF2B5EF4-FFF2-40B4-BE49-F238E27FC236}">
                <a16:creationId xmlns:a16="http://schemas.microsoft.com/office/drawing/2014/main" id="{5671DA1C-C956-4153-ADC6-F4879610BE11}"/>
              </a:ext>
            </a:extLst>
          </p:cNvPr>
          <p:cNvSpPr>
            <a:spLocks noGrp="1"/>
          </p:cNvSpPr>
          <p:nvPr>
            <p:ph idx="1"/>
          </p:nvPr>
        </p:nvSpPr>
        <p:spPr>
          <a:xfrm>
            <a:off x="814100" y="1955443"/>
            <a:ext cx="10109701" cy="3948968"/>
          </a:xfrm>
        </p:spPr>
        <p:txBody>
          <a:bodyPr>
            <a:normAutofit/>
          </a:bodyPr>
          <a:lstStyle/>
          <a:p>
            <a:r>
              <a:rPr lang="en-US" sz="3200" dirty="0"/>
              <a:t>Council of Associate Degree Nursing Programs</a:t>
            </a:r>
          </a:p>
          <a:p>
            <a:pPr lvl="1">
              <a:spcBef>
                <a:spcPts val="1200"/>
              </a:spcBef>
              <a:spcAft>
                <a:spcPts val="600"/>
              </a:spcAft>
              <a:buFont typeface="Wingdings" panose="05000000000000000000" pitchFamily="2" charset="2"/>
              <a:buChar char="ü"/>
            </a:pPr>
            <a:r>
              <a:rPr lang="en-US" sz="3200" dirty="0"/>
              <a:t>President of KCADNE: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2">
              <a:spcBef>
                <a:spcPts val="1200"/>
              </a:spcBef>
              <a:spcAft>
                <a:spcPts val="600"/>
              </a:spcAft>
            </a:pPr>
            <a:r>
              <a:rPr lang="en-US" sz="2800" dirty="0"/>
              <a:t> </a:t>
            </a:r>
            <a:r>
              <a:rPr lang="en-US" sz="3200" dirty="0"/>
              <a:t>Mechele Hailey, DNP, RNC-OB, CNE</a:t>
            </a:r>
            <a:endParaRPr lang="en-US" sz="2800" dirty="0"/>
          </a:p>
          <a:p>
            <a:pPr lvl="3">
              <a:spcBef>
                <a:spcPts val="1200"/>
              </a:spcBef>
              <a:spcAft>
                <a:spcPts val="600"/>
              </a:spcAft>
              <a:buFont typeface="Courier New" panose="02070309020205020404" pitchFamily="49" charset="0"/>
              <a:buChar char="o"/>
            </a:pPr>
            <a:r>
              <a:rPr lang="en-US" sz="2600" dirty="0"/>
              <a:t>Director of Nursing Education, Dodge City Community College</a:t>
            </a:r>
          </a:p>
          <a:p>
            <a:pPr lvl="3">
              <a:spcBef>
                <a:spcPts val="1200"/>
              </a:spcBef>
              <a:spcAft>
                <a:spcPts val="600"/>
              </a:spcAft>
              <a:buFont typeface="Courier New" panose="02070309020205020404" pitchFamily="49" charset="0"/>
              <a:buChar char="o"/>
            </a:pPr>
            <a:r>
              <a:rPr lang="en-US" sz="2600" dirty="0"/>
              <a:t>(620) 471-4111</a:t>
            </a:r>
          </a:p>
          <a:p>
            <a:pPr lvl="3">
              <a:spcBef>
                <a:spcPts val="1200"/>
              </a:spcBef>
              <a:spcAft>
                <a:spcPts val="600"/>
              </a:spcAft>
              <a:buFont typeface="Courier New" panose="02070309020205020404" pitchFamily="49" charset="0"/>
              <a:buChar char="o"/>
            </a:pPr>
            <a:r>
              <a:rPr lang="en-US" sz="2600" dirty="0">
                <a:hlinkClick r:id="rId2"/>
              </a:rPr>
              <a:t>mhailey@dc3.edu</a:t>
            </a:r>
            <a:r>
              <a:rPr lang="en-US" sz="2600" dirty="0"/>
              <a:t>  </a:t>
            </a:r>
          </a:p>
        </p:txBody>
      </p:sp>
    </p:spTree>
    <p:extLst>
      <p:ext uri="{BB962C8B-B14F-4D97-AF65-F5344CB8AC3E}">
        <p14:creationId xmlns:p14="http://schemas.microsoft.com/office/powerpoint/2010/main" val="29523857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6659-B563-4AB1-B66A-3B463AADE97F}"/>
              </a:ext>
            </a:extLst>
          </p:cNvPr>
          <p:cNvSpPr>
            <a:spLocks noGrp="1"/>
          </p:cNvSpPr>
          <p:nvPr>
            <p:ph type="title"/>
          </p:nvPr>
        </p:nvSpPr>
        <p:spPr>
          <a:xfrm>
            <a:off x="0" y="232120"/>
            <a:ext cx="7049386" cy="1056353"/>
          </a:xfrm>
        </p:spPr>
        <p:txBody>
          <a:bodyPr>
            <a:normAutofit/>
          </a:bodyPr>
          <a:lstStyle/>
          <a:p>
            <a:pPr algn="ctr"/>
            <a:r>
              <a:rPr lang="en-US" dirty="0"/>
              <a:t> </a:t>
            </a:r>
            <a:r>
              <a:rPr lang="en-US" sz="6600" dirty="0"/>
              <a:t>KCPNE</a:t>
            </a:r>
            <a:endParaRPr lang="en-US" dirty="0"/>
          </a:p>
        </p:txBody>
      </p:sp>
      <p:sp>
        <p:nvSpPr>
          <p:cNvPr id="3" name="Content Placeholder 2">
            <a:extLst>
              <a:ext uri="{FF2B5EF4-FFF2-40B4-BE49-F238E27FC236}">
                <a16:creationId xmlns:a16="http://schemas.microsoft.com/office/drawing/2014/main" id="{5671DA1C-C956-4153-ADC6-F4879610BE11}"/>
              </a:ext>
            </a:extLst>
          </p:cNvPr>
          <p:cNvSpPr>
            <a:spLocks noGrp="1"/>
          </p:cNvSpPr>
          <p:nvPr>
            <p:ph idx="1"/>
          </p:nvPr>
        </p:nvSpPr>
        <p:spPr>
          <a:xfrm>
            <a:off x="753140" y="1676769"/>
            <a:ext cx="9698665" cy="4351338"/>
          </a:xfrm>
        </p:spPr>
        <p:txBody>
          <a:bodyPr>
            <a:normAutofit/>
          </a:bodyPr>
          <a:lstStyle/>
          <a:p>
            <a:r>
              <a:rPr lang="en-US" sz="3200" dirty="0"/>
              <a:t>Council of Practical Nurse Educators</a:t>
            </a:r>
          </a:p>
          <a:p>
            <a:pPr lvl="1">
              <a:spcBef>
                <a:spcPts val="1200"/>
              </a:spcBef>
              <a:spcAft>
                <a:spcPts val="600"/>
              </a:spcAft>
              <a:buFont typeface="Wingdings" panose="05000000000000000000" pitchFamily="2" charset="2"/>
              <a:buChar char="ü"/>
            </a:pPr>
            <a:r>
              <a:rPr lang="en-US" sz="3200" dirty="0"/>
              <a:t>President of KCPNE:</a:t>
            </a:r>
          </a:p>
          <a:p>
            <a:pPr lvl="2">
              <a:spcBef>
                <a:spcPts val="1200"/>
              </a:spcBef>
              <a:spcAft>
                <a:spcPts val="600"/>
              </a:spcAft>
              <a:buFont typeface="Wingdings" panose="05000000000000000000" pitchFamily="2" charset="2"/>
              <a:buChar char="§"/>
            </a:pPr>
            <a:r>
              <a:rPr lang="en-US" sz="3200" dirty="0"/>
              <a:t>Michaelle Bliss, MSN, RN</a:t>
            </a:r>
          </a:p>
          <a:p>
            <a:pPr lvl="3">
              <a:spcBef>
                <a:spcPts val="1200"/>
              </a:spcBef>
              <a:spcAft>
                <a:spcPts val="600"/>
              </a:spcAft>
              <a:buFont typeface="Courier New" panose="02070309020205020404" pitchFamily="49" charset="0"/>
              <a:buChar char="o"/>
            </a:pPr>
            <a:r>
              <a:rPr lang="en-US" sz="2800" dirty="0"/>
              <a:t>Director of Nursing, Colby Community College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lvl="3">
              <a:spcBef>
                <a:spcPts val="1200"/>
              </a:spcBef>
              <a:spcAft>
                <a:spcPts val="600"/>
              </a:spcAft>
              <a:buFont typeface="Courier New" panose="02070309020205020404" pitchFamily="49" charset="0"/>
              <a:buChar char="o"/>
            </a:pPr>
            <a:r>
              <a:rPr lang="en-US" sz="2800" dirty="0"/>
              <a:t>(785) 460-5442</a:t>
            </a:r>
          </a:p>
          <a:p>
            <a:pPr lvl="3">
              <a:spcBef>
                <a:spcPts val="1200"/>
              </a:spcBef>
              <a:spcAft>
                <a:spcPts val="600"/>
              </a:spcAft>
              <a:buFont typeface="Courier New" panose="02070309020205020404" pitchFamily="49" charset="0"/>
              <a:buChar char="o"/>
            </a:pPr>
            <a:r>
              <a:rPr lang="en-US" sz="2800" dirty="0">
                <a:hlinkClick r:id="rId2"/>
              </a:rPr>
              <a:t>Michaelle.bliss@colbycc.edu</a:t>
            </a:r>
            <a:r>
              <a:rPr lang="en-US" sz="2800" dirty="0"/>
              <a:t> </a:t>
            </a:r>
          </a:p>
        </p:txBody>
      </p:sp>
    </p:spTree>
    <p:extLst>
      <p:ext uri="{BB962C8B-B14F-4D97-AF65-F5344CB8AC3E}">
        <p14:creationId xmlns:p14="http://schemas.microsoft.com/office/powerpoint/2010/main" val="5470682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6FD6F-F52D-4BB9-B95F-42A35CBE013D}"/>
              </a:ext>
            </a:extLst>
          </p:cNvPr>
          <p:cNvSpPr>
            <a:spLocks noGrp="1"/>
          </p:cNvSpPr>
          <p:nvPr>
            <p:ph type="title"/>
          </p:nvPr>
        </p:nvSpPr>
        <p:spPr/>
        <p:txBody>
          <a:bodyPr/>
          <a:lstStyle/>
          <a:p>
            <a:r>
              <a:rPr lang="en-US" dirty="0"/>
              <a:t>  KSBN Education Contacts</a:t>
            </a:r>
          </a:p>
        </p:txBody>
      </p:sp>
      <p:sp>
        <p:nvSpPr>
          <p:cNvPr id="3" name="Content Placeholder 2">
            <a:extLst>
              <a:ext uri="{FF2B5EF4-FFF2-40B4-BE49-F238E27FC236}">
                <a16:creationId xmlns:a16="http://schemas.microsoft.com/office/drawing/2014/main" id="{60484C58-21BE-45C8-AEEA-68D0F7817829}"/>
              </a:ext>
            </a:extLst>
          </p:cNvPr>
          <p:cNvSpPr>
            <a:spLocks noGrp="1"/>
          </p:cNvSpPr>
          <p:nvPr>
            <p:ph idx="1"/>
          </p:nvPr>
        </p:nvSpPr>
        <p:spPr>
          <a:xfrm>
            <a:off x="637674" y="1649907"/>
            <a:ext cx="10983196" cy="4608849"/>
          </a:xfrm>
        </p:spPr>
        <p:txBody>
          <a:bodyPr>
            <a:normAutofit fontScale="77500" lnSpcReduction="20000"/>
          </a:bodyPr>
          <a:lstStyle/>
          <a:p>
            <a:pPr>
              <a:spcBef>
                <a:spcPts val="600"/>
              </a:spcBef>
              <a:spcAft>
                <a:spcPts val="600"/>
              </a:spcAft>
            </a:pPr>
            <a:r>
              <a:rPr lang="en-US" sz="4000" dirty="0"/>
              <a:t>Janelle Martin, MHSA, RN -  Education Compliance Officer</a:t>
            </a:r>
          </a:p>
          <a:p>
            <a:pPr lvl="1">
              <a:spcBef>
                <a:spcPts val="600"/>
              </a:spcBef>
              <a:spcAft>
                <a:spcPts val="600"/>
              </a:spcAft>
              <a:buFont typeface="Wingdings" panose="05000000000000000000" pitchFamily="2" charset="2"/>
              <a:buChar char="ü"/>
            </a:pPr>
            <a:r>
              <a:rPr lang="en-US" sz="3400" dirty="0"/>
              <a:t>785-296-5036</a:t>
            </a:r>
          </a:p>
          <a:p>
            <a:pPr lvl="1">
              <a:spcBef>
                <a:spcPts val="600"/>
              </a:spcBef>
              <a:spcAft>
                <a:spcPts val="600"/>
              </a:spcAft>
              <a:buFont typeface="Wingdings" panose="05000000000000000000" pitchFamily="2" charset="2"/>
              <a:buChar char="ü"/>
            </a:pPr>
            <a:r>
              <a:rPr lang="en-US" sz="3400" dirty="0">
                <a:hlinkClick r:id="rId2"/>
              </a:rPr>
              <a:t>Janelle.martin@ks.gov</a:t>
            </a:r>
            <a:endParaRPr lang="en-US" sz="3400" dirty="0"/>
          </a:p>
          <a:p>
            <a:pPr marL="457200" lvl="1" indent="0">
              <a:spcBef>
                <a:spcPts val="600"/>
              </a:spcBef>
              <a:spcAft>
                <a:spcPts val="600"/>
              </a:spcAft>
              <a:buNone/>
            </a:pPr>
            <a:endParaRPr lang="en-US" sz="1600" dirty="0"/>
          </a:p>
          <a:p>
            <a:pPr>
              <a:spcBef>
                <a:spcPts val="600"/>
              </a:spcBef>
              <a:spcAft>
                <a:spcPts val="600"/>
              </a:spcAft>
            </a:pPr>
            <a:r>
              <a:rPr lang="en-US" sz="3400" dirty="0"/>
              <a:t>Vacant – CNE Education Specialist / IV Therapy</a:t>
            </a:r>
            <a:endParaRPr lang="en-US" sz="3200" dirty="0"/>
          </a:p>
          <a:p>
            <a:pPr lvl="1">
              <a:spcBef>
                <a:spcPts val="600"/>
              </a:spcBef>
              <a:spcAft>
                <a:spcPts val="600"/>
              </a:spcAft>
              <a:buFont typeface="Wingdings" panose="05000000000000000000" pitchFamily="2" charset="2"/>
              <a:buChar char="ü"/>
            </a:pPr>
            <a:r>
              <a:rPr lang="en-US" sz="3200" dirty="0"/>
              <a:t> 785-296-3782</a:t>
            </a:r>
          </a:p>
          <a:p>
            <a:pPr lvl="1">
              <a:spcBef>
                <a:spcPts val="600"/>
              </a:spcBef>
              <a:spcAft>
                <a:spcPts val="600"/>
              </a:spcAft>
              <a:buFont typeface="Wingdings" panose="05000000000000000000" pitchFamily="2" charset="2"/>
              <a:buChar char="ü"/>
            </a:pPr>
            <a:r>
              <a:rPr lang="en-US" sz="3200" dirty="0">
                <a:hlinkClick r:id="rId3"/>
              </a:rPr>
              <a:t>Carol.moreland@ks.gov</a:t>
            </a:r>
            <a:r>
              <a:rPr lang="en-US" sz="3200" dirty="0"/>
              <a:t>  is handling CNE provider questions</a:t>
            </a:r>
          </a:p>
          <a:p>
            <a:pPr marL="457200" lvl="1" indent="0">
              <a:spcBef>
                <a:spcPts val="600"/>
              </a:spcBef>
              <a:spcAft>
                <a:spcPts val="600"/>
              </a:spcAft>
              <a:buNone/>
            </a:pPr>
            <a:endParaRPr lang="en-US" sz="1400" dirty="0"/>
          </a:p>
          <a:p>
            <a:pPr>
              <a:spcBef>
                <a:spcPts val="600"/>
              </a:spcBef>
              <a:spcAft>
                <a:spcPts val="600"/>
              </a:spcAft>
            </a:pPr>
            <a:r>
              <a:rPr lang="en-US" sz="3400" dirty="0"/>
              <a:t>Stacy Johnson - Sr Administrative Assistant - Education</a:t>
            </a:r>
          </a:p>
          <a:p>
            <a:pPr lvl="1">
              <a:spcBef>
                <a:spcPts val="600"/>
              </a:spcBef>
              <a:spcAft>
                <a:spcPts val="600"/>
              </a:spcAft>
              <a:buFont typeface="Wingdings" panose="05000000000000000000" pitchFamily="2" charset="2"/>
              <a:buChar char="ü"/>
            </a:pPr>
            <a:r>
              <a:rPr lang="en-US" sz="3200" dirty="0"/>
              <a:t>785-296-3782</a:t>
            </a:r>
          </a:p>
          <a:p>
            <a:pPr lvl="1">
              <a:spcBef>
                <a:spcPts val="600"/>
              </a:spcBef>
              <a:spcAft>
                <a:spcPts val="600"/>
              </a:spcAft>
              <a:buFont typeface="Wingdings" panose="05000000000000000000" pitchFamily="2" charset="2"/>
              <a:buChar char="ü"/>
            </a:pPr>
            <a:r>
              <a:rPr lang="en-US" sz="3200" dirty="0">
                <a:hlinkClick r:id="rId4"/>
              </a:rPr>
              <a:t>stacy.johnson@ks.gov</a:t>
            </a:r>
            <a:r>
              <a:rPr lang="en-US" sz="3200" dirty="0"/>
              <a:t> </a:t>
            </a:r>
          </a:p>
        </p:txBody>
      </p:sp>
    </p:spTree>
    <p:extLst>
      <p:ext uri="{BB962C8B-B14F-4D97-AF65-F5344CB8AC3E}">
        <p14:creationId xmlns:p14="http://schemas.microsoft.com/office/powerpoint/2010/main" val="25591521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4528A-1662-4D7A-8C1B-1CED2567C980}"/>
              </a:ext>
            </a:extLst>
          </p:cNvPr>
          <p:cNvSpPr>
            <a:spLocks noGrp="1"/>
          </p:cNvSpPr>
          <p:nvPr>
            <p:ph type="title"/>
          </p:nvPr>
        </p:nvSpPr>
        <p:spPr>
          <a:xfrm>
            <a:off x="0" y="232120"/>
            <a:ext cx="7913716" cy="1056353"/>
          </a:xfrm>
        </p:spPr>
        <p:txBody>
          <a:bodyPr>
            <a:normAutofit/>
          </a:bodyPr>
          <a:lstStyle/>
          <a:p>
            <a:r>
              <a:rPr lang="en-US" dirty="0"/>
              <a:t>	Licensing Contacts at KSBN</a:t>
            </a:r>
          </a:p>
        </p:txBody>
      </p:sp>
      <p:sp>
        <p:nvSpPr>
          <p:cNvPr id="3" name="Content Placeholder 2">
            <a:extLst>
              <a:ext uri="{FF2B5EF4-FFF2-40B4-BE49-F238E27FC236}">
                <a16:creationId xmlns:a16="http://schemas.microsoft.com/office/drawing/2014/main" id="{083C5940-025E-4B21-93CC-C4955C52B54E}"/>
              </a:ext>
            </a:extLst>
          </p:cNvPr>
          <p:cNvSpPr>
            <a:spLocks noGrp="1"/>
          </p:cNvSpPr>
          <p:nvPr>
            <p:ph idx="1"/>
          </p:nvPr>
        </p:nvSpPr>
        <p:spPr>
          <a:xfrm>
            <a:off x="637952" y="1894114"/>
            <a:ext cx="10313583" cy="4731766"/>
          </a:xfrm>
        </p:spPr>
        <p:txBody>
          <a:bodyPr>
            <a:normAutofit/>
          </a:bodyPr>
          <a:lstStyle/>
          <a:p>
            <a:pPr>
              <a:spcBef>
                <a:spcPts val="600"/>
              </a:spcBef>
              <a:spcAft>
                <a:spcPts val="1200"/>
              </a:spcAft>
            </a:pPr>
            <a:r>
              <a:rPr lang="en-US" sz="3600" dirty="0">
                <a:latin typeface="Arial Nova" panose="020B0504020202020204" pitchFamily="34" charset="0"/>
              </a:rPr>
              <a:t>LPN and RN NCLEX Exam questions:</a:t>
            </a:r>
          </a:p>
          <a:p>
            <a:pPr lvl="1">
              <a:spcBef>
                <a:spcPts val="600"/>
              </a:spcBef>
              <a:spcAft>
                <a:spcPts val="1200"/>
              </a:spcAft>
              <a:buFont typeface="Wingdings" panose="05000000000000000000" pitchFamily="2" charset="2"/>
              <a:buChar char="ü"/>
            </a:pPr>
            <a:r>
              <a:rPr lang="en-US" sz="3600" dirty="0">
                <a:latin typeface="Arial Nova" panose="020B0504020202020204" pitchFamily="34" charset="0"/>
              </a:rPr>
              <a:t> </a:t>
            </a:r>
            <a:r>
              <a:rPr lang="en-US" sz="3000" dirty="0">
                <a:latin typeface="Arial Nova" panose="020B0504020202020204" pitchFamily="34" charset="0"/>
              </a:rPr>
              <a:t>Karen McGill, 785-296-2453 or </a:t>
            </a:r>
            <a:r>
              <a:rPr lang="en-US" sz="3000" dirty="0">
                <a:latin typeface="Arial Nova" panose="020B0504020202020204" pitchFamily="34" charset="0"/>
                <a:hlinkClick r:id="rId2"/>
              </a:rPr>
              <a:t>karen.mcgill@ks.gov</a:t>
            </a:r>
            <a:r>
              <a:rPr lang="en-US" sz="3000" dirty="0">
                <a:latin typeface="Arial Nova" panose="020B0504020202020204" pitchFamily="34" charset="0"/>
              </a:rPr>
              <a:t> </a:t>
            </a:r>
          </a:p>
          <a:p>
            <a:pPr>
              <a:spcBef>
                <a:spcPts val="600"/>
              </a:spcBef>
              <a:spcAft>
                <a:spcPts val="1200"/>
              </a:spcAft>
            </a:pPr>
            <a:r>
              <a:rPr lang="en-US" sz="3600" dirty="0">
                <a:latin typeface="Arial Nova" panose="020B0504020202020204" pitchFamily="34" charset="0"/>
              </a:rPr>
              <a:t>Licensing Supervisor Questions:</a:t>
            </a:r>
          </a:p>
          <a:p>
            <a:pPr lvl="1">
              <a:spcBef>
                <a:spcPts val="600"/>
              </a:spcBef>
              <a:spcAft>
                <a:spcPts val="1200"/>
              </a:spcAft>
              <a:buFont typeface="Wingdings" panose="05000000000000000000" pitchFamily="2" charset="2"/>
              <a:buChar char="ü"/>
            </a:pPr>
            <a:r>
              <a:rPr lang="en-US" sz="3600" dirty="0">
                <a:latin typeface="Arial Nova" panose="020B0504020202020204" pitchFamily="34" charset="0"/>
              </a:rPr>
              <a:t> </a:t>
            </a:r>
            <a:r>
              <a:rPr lang="en-US" sz="2800" dirty="0">
                <a:latin typeface="Arial Nova" panose="020B0504020202020204" pitchFamily="34" charset="0"/>
              </a:rPr>
              <a:t>Rae Ann Byrd, 785-296-6573 or </a:t>
            </a:r>
            <a:r>
              <a:rPr lang="en-US" sz="2800" dirty="0">
                <a:latin typeface="Arial Nova" panose="020B0504020202020204" pitchFamily="34" charset="0"/>
                <a:hlinkClick r:id="rId3"/>
              </a:rPr>
              <a:t>raeannbyrd@ks.gov</a:t>
            </a:r>
            <a:r>
              <a:rPr lang="en-US" sz="2800" dirty="0">
                <a:latin typeface="Arial Nova" panose="020B0504020202020204" pitchFamily="34" charset="0"/>
              </a:rPr>
              <a:t> </a:t>
            </a:r>
          </a:p>
          <a:p>
            <a:pPr>
              <a:spcBef>
                <a:spcPts val="600"/>
              </a:spcBef>
              <a:spcAft>
                <a:spcPts val="1200"/>
              </a:spcAft>
            </a:pPr>
            <a:r>
              <a:rPr lang="en-US" sz="3200" dirty="0">
                <a:latin typeface="Arial Nova" panose="020B0504020202020204" pitchFamily="34" charset="0"/>
              </a:rPr>
              <a:t>Investigative /Application Questions:</a:t>
            </a:r>
          </a:p>
          <a:p>
            <a:pPr lvl="1">
              <a:spcBef>
                <a:spcPts val="600"/>
              </a:spcBef>
              <a:spcAft>
                <a:spcPts val="1200"/>
              </a:spcAft>
              <a:buFont typeface="Wingdings" panose="05000000000000000000" pitchFamily="2" charset="2"/>
              <a:buChar char="ü"/>
            </a:pPr>
            <a:r>
              <a:rPr lang="en-US" sz="2800" dirty="0">
                <a:latin typeface="Arial Nova" panose="020B0504020202020204" pitchFamily="34" charset="0"/>
              </a:rPr>
              <a:t> Evan Faulkner, 785-296-6634 or </a:t>
            </a:r>
            <a:r>
              <a:rPr lang="en-US" sz="2800" dirty="0">
                <a:latin typeface="Arial Nova" panose="020B0504020202020204" pitchFamily="34" charset="0"/>
                <a:hlinkClick r:id="rId4"/>
              </a:rPr>
              <a:t>evan.Faulkner@ks.gov</a:t>
            </a:r>
            <a:r>
              <a:rPr lang="en-US" sz="2800" dirty="0">
                <a:latin typeface="Arial Nova" panose="020B0504020202020204" pitchFamily="34" charset="0"/>
              </a:rPr>
              <a:t> </a:t>
            </a:r>
          </a:p>
          <a:p>
            <a:pPr marL="457200" lvl="1" indent="0">
              <a:buNone/>
            </a:pPr>
            <a:endParaRPr lang="en-US" sz="4000" dirty="0"/>
          </a:p>
          <a:p>
            <a:pPr marL="457200" lvl="1" indent="0">
              <a:buNone/>
            </a:pPr>
            <a:endParaRPr lang="en-US" sz="4000" dirty="0"/>
          </a:p>
          <a:p>
            <a:pPr marL="0" indent="0">
              <a:buNone/>
            </a:pPr>
            <a:endParaRPr lang="en-US" sz="4400" dirty="0"/>
          </a:p>
        </p:txBody>
      </p:sp>
    </p:spTree>
    <p:extLst>
      <p:ext uri="{BB962C8B-B14F-4D97-AF65-F5344CB8AC3E}">
        <p14:creationId xmlns:p14="http://schemas.microsoft.com/office/powerpoint/2010/main" val="1009492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622C9-69E6-4EEB-9BCB-71BDA8569108}"/>
              </a:ext>
            </a:extLst>
          </p:cNvPr>
          <p:cNvSpPr>
            <a:spLocks noGrp="1"/>
          </p:cNvSpPr>
          <p:nvPr>
            <p:ph type="title"/>
          </p:nvPr>
        </p:nvSpPr>
        <p:spPr/>
        <p:txBody>
          <a:bodyPr/>
          <a:lstStyle/>
          <a:p>
            <a:r>
              <a:rPr lang="en-US" dirty="0"/>
              <a:t>	Board Members</a:t>
            </a:r>
          </a:p>
        </p:txBody>
      </p:sp>
      <p:sp>
        <p:nvSpPr>
          <p:cNvPr id="3" name="Content Placeholder 2">
            <a:extLst>
              <a:ext uri="{FF2B5EF4-FFF2-40B4-BE49-F238E27FC236}">
                <a16:creationId xmlns:a16="http://schemas.microsoft.com/office/drawing/2014/main" id="{CAE6F458-BEE1-41E7-B3EE-DA1012C741EF}"/>
              </a:ext>
            </a:extLst>
          </p:cNvPr>
          <p:cNvSpPr>
            <a:spLocks noGrp="1"/>
          </p:cNvSpPr>
          <p:nvPr>
            <p:ph idx="1"/>
          </p:nvPr>
        </p:nvSpPr>
        <p:spPr>
          <a:xfrm>
            <a:off x="838200" y="1775637"/>
            <a:ext cx="10515600" cy="4614530"/>
          </a:xfrm>
        </p:spPr>
        <p:txBody>
          <a:bodyPr/>
          <a:lstStyle/>
          <a:p>
            <a:r>
              <a:rPr lang="en-US" sz="4400" dirty="0"/>
              <a:t>Board Member information is located on KSBN website:   </a:t>
            </a:r>
            <a:r>
              <a:rPr lang="en-US" sz="4000" dirty="0">
                <a:hlinkClick r:id="rId2"/>
              </a:rPr>
              <a:t>https://ksbn.kansas.gov/</a:t>
            </a:r>
            <a:r>
              <a:rPr lang="en-US" sz="4000" dirty="0"/>
              <a:t> </a:t>
            </a:r>
          </a:p>
          <a:p>
            <a:pPr marL="0" indent="0">
              <a:buNone/>
            </a:pPr>
            <a:r>
              <a:rPr lang="en-US" sz="4000" dirty="0"/>
              <a:t>  and click on the Board tab at top right</a:t>
            </a:r>
          </a:p>
          <a:p>
            <a:pPr lvl="1"/>
            <a:r>
              <a:rPr lang="en-US" sz="3600" dirty="0"/>
              <a:t>Member list</a:t>
            </a:r>
          </a:p>
          <a:p>
            <a:pPr lvl="1"/>
            <a:r>
              <a:rPr lang="en-US" sz="3600" dirty="0"/>
              <a:t>Board meeting schedule</a:t>
            </a:r>
          </a:p>
          <a:p>
            <a:pPr lvl="1"/>
            <a:r>
              <a:rPr lang="en-US" sz="3600" dirty="0"/>
              <a:t>Board packets posted week before meeting</a:t>
            </a:r>
          </a:p>
          <a:p>
            <a:pPr marL="457200" lvl="1" indent="0">
              <a:buNone/>
            </a:pPr>
            <a:endParaRPr lang="en-US" dirty="0"/>
          </a:p>
        </p:txBody>
      </p:sp>
    </p:spTree>
    <p:extLst>
      <p:ext uri="{BB962C8B-B14F-4D97-AF65-F5344CB8AC3E}">
        <p14:creationId xmlns:p14="http://schemas.microsoft.com/office/powerpoint/2010/main" val="1983763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18044-72E7-4B36-9C69-B0F454D85F22}"/>
              </a:ext>
            </a:extLst>
          </p:cNvPr>
          <p:cNvSpPr>
            <a:spLocks noGrp="1"/>
          </p:cNvSpPr>
          <p:nvPr>
            <p:ph type="title"/>
          </p:nvPr>
        </p:nvSpPr>
        <p:spPr/>
        <p:txBody>
          <a:bodyPr>
            <a:normAutofit/>
          </a:bodyPr>
          <a:lstStyle/>
          <a:p>
            <a:pPr algn="ctr"/>
            <a:r>
              <a:rPr lang="en-US" sz="4800" dirty="0"/>
              <a:t>Education Committee</a:t>
            </a:r>
          </a:p>
        </p:txBody>
      </p:sp>
      <p:sp>
        <p:nvSpPr>
          <p:cNvPr id="3" name="Content Placeholder 2">
            <a:extLst>
              <a:ext uri="{FF2B5EF4-FFF2-40B4-BE49-F238E27FC236}">
                <a16:creationId xmlns:a16="http://schemas.microsoft.com/office/drawing/2014/main" id="{D931A9C7-9136-4709-8525-29049F4C9A8D}"/>
              </a:ext>
            </a:extLst>
          </p:cNvPr>
          <p:cNvSpPr>
            <a:spLocks noGrp="1"/>
          </p:cNvSpPr>
          <p:nvPr>
            <p:ph idx="1"/>
          </p:nvPr>
        </p:nvSpPr>
        <p:spPr>
          <a:xfrm>
            <a:off x="630540" y="1566321"/>
            <a:ext cx="10006358" cy="4722512"/>
          </a:xfrm>
        </p:spPr>
        <p:txBody>
          <a:bodyPr>
            <a:normAutofit fontScale="92500" lnSpcReduction="20000"/>
          </a:bodyPr>
          <a:lstStyle/>
          <a:p>
            <a:r>
              <a:rPr lang="en-US" sz="4000" dirty="0"/>
              <a:t>Membership</a:t>
            </a:r>
            <a:endParaRPr lang="en-US" dirty="0"/>
          </a:p>
          <a:p>
            <a:pPr lvl="1">
              <a:lnSpc>
                <a:spcPct val="100000"/>
              </a:lnSpc>
              <a:spcBef>
                <a:spcPts val="1200"/>
              </a:spcBef>
              <a:spcAft>
                <a:spcPts val="1200"/>
              </a:spcAft>
            </a:pPr>
            <a:r>
              <a:rPr lang="en-US" sz="3200" dirty="0"/>
              <a:t>A minimum of three Board members including at least two Education RNs and </a:t>
            </a:r>
            <a:r>
              <a:rPr lang="en-US" sz="3200" u="sng" dirty="0"/>
              <a:t>four non-Board members</a:t>
            </a:r>
          </a:p>
          <a:p>
            <a:pPr lvl="1">
              <a:lnSpc>
                <a:spcPct val="100000"/>
              </a:lnSpc>
              <a:spcBef>
                <a:spcPts val="1200"/>
              </a:spcBef>
              <a:spcAft>
                <a:spcPts val="1200"/>
              </a:spcAft>
            </a:pPr>
            <a:r>
              <a:rPr lang="en-US" sz="3200" dirty="0"/>
              <a:t>Four non-Board members represent the four types of education programs:</a:t>
            </a:r>
          </a:p>
          <a:p>
            <a:pPr lvl="2">
              <a:lnSpc>
                <a:spcPct val="100000"/>
              </a:lnSpc>
              <a:spcBef>
                <a:spcPts val="600"/>
              </a:spcBef>
              <a:spcAft>
                <a:spcPts val="600"/>
              </a:spcAft>
            </a:pPr>
            <a:r>
              <a:rPr lang="en-US" sz="2800" dirty="0"/>
              <a:t>PN</a:t>
            </a:r>
          </a:p>
          <a:p>
            <a:pPr lvl="2">
              <a:lnSpc>
                <a:spcPct val="100000"/>
              </a:lnSpc>
              <a:spcBef>
                <a:spcPts val="600"/>
              </a:spcBef>
              <a:spcAft>
                <a:spcPts val="600"/>
              </a:spcAft>
            </a:pPr>
            <a:r>
              <a:rPr lang="en-US" sz="2800" dirty="0"/>
              <a:t>ADN</a:t>
            </a:r>
          </a:p>
          <a:p>
            <a:pPr lvl="2">
              <a:lnSpc>
                <a:spcPct val="100000"/>
              </a:lnSpc>
              <a:spcBef>
                <a:spcPts val="600"/>
              </a:spcBef>
              <a:spcAft>
                <a:spcPts val="600"/>
              </a:spcAft>
            </a:pPr>
            <a:r>
              <a:rPr lang="en-US" sz="2800" dirty="0"/>
              <a:t>BSN</a:t>
            </a:r>
          </a:p>
          <a:p>
            <a:pPr lvl="2">
              <a:lnSpc>
                <a:spcPct val="100000"/>
              </a:lnSpc>
              <a:spcBef>
                <a:spcPts val="600"/>
              </a:spcBef>
              <a:spcAft>
                <a:spcPts val="600"/>
              </a:spcAft>
            </a:pPr>
            <a:r>
              <a:rPr lang="en-US" sz="2800" dirty="0"/>
              <a:t>APRN</a:t>
            </a:r>
          </a:p>
        </p:txBody>
      </p:sp>
    </p:spTree>
    <p:extLst>
      <p:ext uri="{BB962C8B-B14F-4D97-AF65-F5344CB8AC3E}">
        <p14:creationId xmlns:p14="http://schemas.microsoft.com/office/powerpoint/2010/main" val="18700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18044-72E7-4B36-9C69-B0F454D85F22}"/>
              </a:ext>
            </a:extLst>
          </p:cNvPr>
          <p:cNvSpPr>
            <a:spLocks noGrp="1"/>
          </p:cNvSpPr>
          <p:nvPr>
            <p:ph type="title"/>
          </p:nvPr>
        </p:nvSpPr>
        <p:spPr/>
        <p:txBody>
          <a:bodyPr>
            <a:normAutofit/>
          </a:bodyPr>
          <a:lstStyle/>
          <a:p>
            <a:pPr algn="ctr"/>
            <a:r>
              <a:rPr lang="en-US" sz="4800" dirty="0"/>
              <a:t>Education Committee</a:t>
            </a:r>
          </a:p>
        </p:txBody>
      </p:sp>
      <p:sp>
        <p:nvSpPr>
          <p:cNvPr id="3" name="Content Placeholder 2">
            <a:extLst>
              <a:ext uri="{FF2B5EF4-FFF2-40B4-BE49-F238E27FC236}">
                <a16:creationId xmlns:a16="http://schemas.microsoft.com/office/drawing/2014/main" id="{D931A9C7-9136-4709-8525-29049F4C9A8D}"/>
              </a:ext>
            </a:extLst>
          </p:cNvPr>
          <p:cNvSpPr>
            <a:spLocks noGrp="1"/>
          </p:cNvSpPr>
          <p:nvPr>
            <p:ph idx="1"/>
          </p:nvPr>
        </p:nvSpPr>
        <p:spPr/>
        <p:txBody>
          <a:bodyPr>
            <a:normAutofit fontScale="92500"/>
          </a:bodyPr>
          <a:lstStyle/>
          <a:p>
            <a:r>
              <a:rPr lang="en-US" sz="4000" dirty="0"/>
              <a:t>Purpose</a:t>
            </a:r>
            <a:endParaRPr lang="en-US" dirty="0"/>
          </a:p>
          <a:p>
            <a:pPr lvl="1">
              <a:lnSpc>
                <a:spcPct val="100000"/>
              </a:lnSpc>
              <a:spcBef>
                <a:spcPts val="1200"/>
              </a:spcBef>
              <a:spcAft>
                <a:spcPts val="1200"/>
              </a:spcAft>
            </a:pPr>
            <a:r>
              <a:rPr lang="en-US" sz="3200" dirty="0"/>
              <a:t>To review and recommend revisions in educational statutes and regulations for nursing, including APRN, RNA and LMHT programs</a:t>
            </a:r>
          </a:p>
          <a:p>
            <a:pPr lvl="1">
              <a:lnSpc>
                <a:spcPct val="100000"/>
              </a:lnSpc>
              <a:spcBef>
                <a:spcPts val="1200"/>
              </a:spcBef>
              <a:spcAft>
                <a:spcPts val="1200"/>
              </a:spcAft>
            </a:pPr>
            <a:r>
              <a:rPr lang="en-US" sz="3200" dirty="0"/>
              <a:t>To review educational policies for nursing and LMHT programs</a:t>
            </a:r>
          </a:p>
          <a:p>
            <a:pPr lvl="1">
              <a:lnSpc>
                <a:spcPct val="100000"/>
              </a:lnSpc>
              <a:spcBef>
                <a:spcPts val="1200"/>
              </a:spcBef>
              <a:spcAft>
                <a:spcPts val="1200"/>
              </a:spcAft>
            </a:pPr>
            <a:r>
              <a:rPr lang="en-US" sz="3200" dirty="0"/>
              <a:t>To review all reports, evaluations, and site visit reports for schools of nursing, graduate nursing and LMHT programs</a:t>
            </a:r>
          </a:p>
        </p:txBody>
      </p:sp>
    </p:spTree>
    <p:extLst>
      <p:ext uri="{BB962C8B-B14F-4D97-AF65-F5344CB8AC3E}">
        <p14:creationId xmlns:p14="http://schemas.microsoft.com/office/powerpoint/2010/main" val="2623658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18044-72E7-4B36-9C69-B0F454D85F22}"/>
              </a:ext>
            </a:extLst>
          </p:cNvPr>
          <p:cNvSpPr>
            <a:spLocks noGrp="1"/>
          </p:cNvSpPr>
          <p:nvPr>
            <p:ph type="title"/>
          </p:nvPr>
        </p:nvSpPr>
        <p:spPr/>
        <p:txBody>
          <a:bodyPr>
            <a:normAutofit/>
          </a:bodyPr>
          <a:lstStyle/>
          <a:p>
            <a:pPr algn="ctr"/>
            <a:r>
              <a:rPr lang="en-US" sz="4800" dirty="0"/>
              <a:t>Education Committee</a:t>
            </a:r>
          </a:p>
        </p:txBody>
      </p:sp>
      <p:sp>
        <p:nvSpPr>
          <p:cNvPr id="3" name="Content Placeholder 2">
            <a:extLst>
              <a:ext uri="{FF2B5EF4-FFF2-40B4-BE49-F238E27FC236}">
                <a16:creationId xmlns:a16="http://schemas.microsoft.com/office/drawing/2014/main" id="{D931A9C7-9136-4709-8525-29049F4C9A8D}"/>
              </a:ext>
            </a:extLst>
          </p:cNvPr>
          <p:cNvSpPr>
            <a:spLocks noGrp="1"/>
          </p:cNvSpPr>
          <p:nvPr>
            <p:ph idx="1"/>
          </p:nvPr>
        </p:nvSpPr>
        <p:spPr>
          <a:xfrm>
            <a:off x="754912" y="1648047"/>
            <a:ext cx="10185990" cy="4528916"/>
          </a:xfrm>
        </p:spPr>
        <p:txBody>
          <a:bodyPr>
            <a:normAutofit fontScale="85000" lnSpcReduction="10000"/>
          </a:bodyPr>
          <a:lstStyle/>
          <a:p>
            <a:r>
              <a:rPr lang="en-US" sz="4000" dirty="0"/>
              <a:t>Responsible to do the following:</a:t>
            </a:r>
            <a:endParaRPr lang="en-US" dirty="0"/>
          </a:p>
          <a:p>
            <a:pPr lvl="1">
              <a:lnSpc>
                <a:spcPct val="100000"/>
              </a:lnSpc>
              <a:spcBef>
                <a:spcPts val="1200"/>
              </a:spcBef>
              <a:spcAft>
                <a:spcPts val="1200"/>
              </a:spcAft>
            </a:pPr>
            <a:r>
              <a:rPr lang="en-US" sz="3200" dirty="0"/>
              <a:t>Approve programs which prepare licensees</a:t>
            </a:r>
          </a:p>
          <a:p>
            <a:pPr lvl="1">
              <a:lnSpc>
                <a:spcPct val="100000"/>
              </a:lnSpc>
              <a:spcBef>
                <a:spcPts val="1200"/>
              </a:spcBef>
              <a:spcAft>
                <a:spcPts val="1200"/>
              </a:spcAft>
            </a:pPr>
            <a:r>
              <a:rPr lang="en-US" sz="3200" dirty="0"/>
              <a:t>Conduct on-site visits to schools of nursing and LMHT programs</a:t>
            </a:r>
          </a:p>
          <a:p>
            <a:pPr lvl="1">
              <a:lnSpc>
                <a:spcPct val="100000"/>
              </a:lnSpc>
              <a:spcBef>
                <a:spcPts val="1200"/>
              </a:spcBef>
              <a:spcAft>
                <a:spcPts val="1200"/>
              </a:spcAft>
            </a:pPr>
            <a:r>
              <a:rPr lang="en-US" sz="3200" dirty="0"/>
              <a:t>Review educational policies for all basic programs</a:t>
            </a:r>
          </a:p>
          <a:p>
            <a:pPr lvl="1">
              <a:lnSpc>
                <a:spcPct val="100000"/>
              </a:lnSpc>
              <a:spcBef>
                <a:spcPts val="1200"/>
              </a:spcBef>
              <a:spcAft>
                <a:spcPts val="1200"/>
              </a:spcAft>
            </a:pPr>
            <a:r>
              <a:rPr lang="en-US" sz="3200" dirty="0"/>
              <a:t>Review and recommend approval of petitions to take / retake licensure examinations</a:t>
            </a:r>
          </a:p>
          <a:p>
            <a:pPr lvl="1">
              <a:lnSpc>
                <a:spcPct val="100000"/>
              </a:lnSpc>
              <a:spcBef>
                <a:spcPts val="1200"/>
              </a:spcBef>
              <a:spcAft>
                <a:spcPts val="1200"/>
              </a:spcAft>
            </a:pPr>
            <a:r>
              <a:rPr lang="en-US" sz="3200" dirty="0"/>
              <a:t>Review and recommend approval of major curriculum change requests from nursing and LMHT programs</a:t>
            </a:r>
          </a:p>
        </p:txBody>
      </p:sp>
    </p:spTree>
    <p:extLst>
      <p:ext uri="{BB962C8B-B14F-4D97-AF65-F5344CB8AC3E}">
        <p14:creationId xmlns:p14="http://schemas.microsoft.com/office/powerpoint/2010/main" val="3258793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SBNTemplate2019.potx" id="{9F67820E-78FC-46EC-BA82-BC2794817340}" vid="{E0C6C28B-B930-4A66-A158-8CCBA4BFC9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KSBNTemplate2019</Template>
  <TotalTime>2368</TotalTime>
  <Words>4346</Words>
  <Application>Microsoft Office PowerPoint</Application>
  <PresentationFormat>Widescreen</PresentationFormat>
  <Paragraphs>382</Paragraphs>
  <Slides>53</Slides>
  <Notes>19</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53</vt:i4>
      </vt:variant>
    </vt:vector>
  </HeadingPairs>
  <TitlesOfParts>
    <vt:vector size="61" baseType="lpstr">
      <vt:lpstr>Adobe Heiti Std R</vt:lpstr>
      <vt:lpstr>Arial</vt:lpstr>
      <vt:lpstr>Arial Nova</vt:lpstr>
      <vt:lpstr>Calibri</vt:lpstr>
      <vt:lpstr>Calibri Light</vt:lpstr>
      <vt:lpstr>Courier New</vt:lpstr>
      <vt:lpstr>Wingdings</vt:lpstr>
      <vt:lpstr>Office Theme</vt:lpstr>
      <vt:lpstr>2024 New Program Administrator Orientation</vt:lpstr>
      <vt:lpstr>Overview of Kansas State Board of Nursing for Administrators</vt:lpstr>
      <vt:lpstr> KSBN Mission</vt:lpstr>
      <vt:lpstr> Board &amp; Committee Meetings</vt:lpstr>
      <vt:lpstr> Board &amp; Committee Meetings</vt:lpstr>
      <vt:lpstr> Board Members</vt:lpstr>
      <vt:lpstr>Education Committee</vt:lpstr>
      <vt:lpstr>Education Committee</vt:lpstr>
      <vt:lpstr>Education Committee</vt:lpstr>
      <vt:lpstr>Kansas Nurse Practice Act</vt:lpstr>
      <vt:lpstr>Kansas Nurse Practice Act</vt:lpstr>
      <vt:lpstr>Kansas Nurse Practice Act</vt:lpstr>
      <vt:lpstr>Program Administrator Responsibilities per KNPA</vt:lpstr>
      <vt:lpstr> General Responsibilities </vt:lpstr>
      <vt:lpstr> Program Approval</vt:lpstr>
      <vt:lpstr> Program Approval</vt:lpstr>
      <vt:lpstr> Program Approval</vt:lpstr>
      <vt:lpstr> Program Approval</vt:lpstr>
      <vt:lpstr>  Program Site Visits</vt:lpstr>
      <vt:lpstr>  Program Site Visits</vt:lpstr>
      <vt:lpstr>  Site Visits Guidelines</vt:lpstr>
      <vt:lpstr> Program Evaluation Plan</vt:lpstr>
      <vt:lpstr> Program Evaluation Plan</vt:lpstr>
      <vt:lpstr> Program Evaluation Plan</vt:lpstr>
      <vt:lpstr> Education Forms</vt:lpstr>
      <vt:lpstr>  Faculty Qualification Report</vt:lpstr>
      <vt:lpstr>        Faculty Degree Plan </vt:lpstr>
      <vt:lpstr>        Faculty Hire Exception </vt:lpstr>
      <vt:lpstr>    Major Curriculum Change – KAR 60-2-104 (g) (1-3)</vt:lpstr>
      <vt:lpstr>    Minor Curriculum Change – </vt:lpstr>
      <vt:lpstr>    IV-Therapy in PN Programs</vt:lpstr>
      <vt:lpstr>    IV-Therapy in PN Programs</vt:lpstr>
      <vt:lpstr> Test Before Transcript (Approval to Test or ATT)</vt:lpstr>
      <vt:lpstr> In order to test, KSBN must have :</vt:lpstr>
      <vt:lpstr> Accommodations for NCLEX Testing</vt:lpstr>
      <vt:lpstr>  Petitioning for Permission to Retest </vt:lpstr>
      <vt:lpstr>  Petitioning for Permission to Retest </vt:lpstr>
      <vt:lpstr>Mountain Measurements, Inc. </vt:lpstr>
      <vt:lpstr>Annual Reports</vt:lpstr>
      <vt:lpstr>  Annual Report</vt:lpstr>
      <vt:lpstr>  Annual Report</vt:lpstr>
      <vt:lpstr>  Annual Report</vt:lpstr>
      <vt:lpstr>  Annual Report</vt:lpstr>
      <vt:lpstr>  Annual Report</vt:lpstr>
      <vt:lpstr>   Other KSBN Education Resources</vt:lpstr>
      <vt:lpstr>   Other Education Resources:</vt:lpstr>
      <vt:lpstr>Nursing Education Councils</vt:lpstr>
      <vt:lpstr> Kansas Council for Collaboration in  Nursing (KCCN)</vt:lpstr>
      <vt:lpstr> KACN</vt:lpstr>
      <vt:lpstr> KCADNE</vt:lpstr>
      <vt:lpstr> KCPNE</vt:lpstr>
      <vt:lpstr>  KSBN Education Contacts</vt:lpstr>
      <vt:lpstr> Licensing Contacts at KSBN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Moreland, Carol [KSBN]</dc:creator>
  <cp:lastModifiedBy>Janelle Martin [KSBN]</cp:lastModifiedBy>
  <cp:revision>91</cp:revision>
  <dcterms:created xsi:type="dcterms:W3CDTF">2019-11-26T21:09:04Z</dcterms:created>
  <dcterms:modified xsi:type="dcterms:W3CDTF">2024-09-09T02:06:21Z</dcterms:modified>
</cp:coreProperties>
</file>