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348" r:id="rId3"/>
    <p:sldId id="355" r:id="rId4"/>
    <p:sldId id="347" r:id="rId5"/>
    <p:sldId id="272" r:id="rId6"/>
    <p:sldId id="375" r:id="rId7"/>
    <p:sldId id="256" r:id="rId8"/>
    <p:sldId id="376" r:id="rId9"/>
    <p:sldId id="377" r:id="rId10"/>
    <p:sldId id="259" r:id="rId11"/>
    <p:sldId id="260" r:id="rId12"/>
    <p:sldId id="378" r:id="rId13"/>
    <p:sldId id="262" r:id="rId14"/>
    <p:sldId id="263" r:id="rId15"/>
    <p:sldId id="264" r:id="rId16"/>
    <p:sldId id="266" r:id="rId17"/>
    <p:sldId id="265" r:id="rId18"/>
    <p:sldId id="379" r:id="rId19"/>
    <p:sldId id="380" r:id="rId20"/>
    <p:sldId id="381" r:id="rId21"/>
    <p:sldId id="269" r:id="rId22"/>
    <p:sldId id="382" r:id="rId23"/>
    <p:sldId id="399" r:id="rId24"/>
    <p:sldId id="257" r:id="rId25"/>
    <p:sldId id="258" r:id="rId26"/>
    <p:sldId id="400" r:id="rId27"/>
    <p:sldId id="401" r:id="rId28"/>
    <p:sldId id="402" r:id="rId29"/>
    <p:sldId id="275" r:id="rId30"/>
    <p:sldId id="277" r:id="rId31"/>
    <p:sldId id="278" r:id="rId32"/>
    <p:sldId id="393" r:id="rId33"/>
    <p:sldId id="394" r:id="rId34"/>
    <p:sldId id="395" r:id="rId35"/>
    <p:sldId id="396" r:id="rId36"/>
    <p:sldId id="283" r:id="rId37"/>
    <p:sldId id="284" r:id="rId38"/>
    <p:sldId id="286" r:id="rId39"/>
    <p:sldId id="297" r:id="rId40"/>
    <p:sldId id="287" r:id="rId41"/>
    <p:sldId id="397" r:id="rId42"/>
    <p:sldId id="285" r:id="rId43"/>
    <p:sldId id="288" r:id="rId44"/>
    <p:sldId id="289" r:id="rId45"/>
    <p:sldId id="290" r:id="rId46"/>
    <p:sldId id="398" r:id="rId47"/>
    <p:sldId id="292" r:id="rId48"/>
    <p:sldId id="293" r:id="rId49"/>
    <p:sldId id="350" r:id="rId50"/>
    <p:sldId id="392" r:id="rId51"/>
    <p:sldId id="268" r:id="rId52"/>
    <p:sldId id="404" r:id="rId53"/>
    <p:sldId id="279" r:id="rId54"/>
    <p:sldId id="280" r:id="rId55"/>
    <p:sldId id="281" r:id="rId56"/>
    <p:sldId id="282" r:id="rId57"/>
    <p:sldId id="310" r:id="rId58"/>
    <p:sldId id="291" r:id="rId59"/>
    <p:sldId id="405" r:id="rId60"/>
    <p:sldId id="298" r:id="rId61"/>
    <p:sldId id="308" r:id="rId62"/>
    <p:sldId id="276" r:id="rId63"/>
    <p:sldId id="26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3" autoAdjust="0"/>
    <p:restoredTop sz="94660"/>
  </p:normalViewPr>
  <p:slideViewPr>
    <p:cSldViewPr snapToGrid="0">
      <p:cViewPr varScale="1">
        <p:scale>
          <a:sx n="94" d="100"/>
          <a:sy n="94" d="100"/>
        </p:scale>
        <p:origin x="60" y="6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DECCF-1857-43C4-99C6-2D96BD52A78D}"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85A14-E322-4CE9-9D39-ECAB81F8BCE1}" type="slidenum">
              <a:rPr lang="en-US" smtClean="0"/>
              <a:t>‹#›</a:t>
            </a:fld>
            <a:endParaRPr lang="en-US"/>
          </a:p>
        </p:txBody>
      </p:sp>
    </p:spTree>
    <p:extLst>
      <p:ext uri="{BB962C8B-B14F-4D97-AF65-F5344CB8AC3E}">
        <p14:creationId xmlns:p14="http://schemas.microsoft.com/office/powerpoint/2010/main" val="1844323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5A14-E322-4CE9-9D39-ECAB81F8BCE1}" type="slidenum">
              <a:rPr lang="en-US" smtClean="0"/>
              <a:t>51</a:t>
            </a:fld>
            <a:endParaRPr lang="en-US"/>
          </a:p>
        </p:txBody>
      </p:sp>
    </p:spTree>
    <p:extLst>
      <p:ext uri="{BB962C8B-B14F-4D97-AF65-F5344CB8AC3E}">
        <p14:creationId xmlns:p14="http://schemas.microsoft.com/office/powerpoint/2010/main" val="241618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5A14-E322-4CE9-9D39-ECAB81F8BCE1}" type="slidenum">
              <a:rPr lang="en-US" smtClean="0"/>
              <a:t>52</a:t>
            </a:fld>
            <a:endParaRPr lang="en-US"/>
          </a:p>
        </p:txBody>
      </p:sp>
    </p:spTree>
    <p:extLst>
      <p:ext uri="{BB962C8B-B14F-4D97-AF65-F5344CB8AC3E}">
        <p14:creationId xmlns:p14="http://schemas.microsoft.com/office/powerpoint/2010/main" val="119946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on an electronic submission for Major and Minor CC requests..</a:t>
            </a:r>
          </a:p>
        </p:txBody>
      </p:sp>
      <p:sp>
        <p:nvSpPr>
          <p:cNvPr id="4" name="Slide Number Placeholder 3"/>
          <p:cNvSpPr>
            <a:spLocks noGrp="1"/>
          </p:cNvSpPr>
          <p:nvPr>
            <p:ph type="sldNum" sz="quarter" idx="5"/>
          </p:nvPr>
        </p:nvSpPr>
        <p:spPr/>
        <p:txBody>
          <a:bodyPr/>
          <a:lstStyle/>
          <a:p>
            <a:fld id="{B6085A14-E322-4CE9-9D39-ECAB81F8BCE1}" type="slidenum">
              <a:rPr lang="en-US" smtClean="0"/>
              <a:t>55</a:t>
            </a:fld>
            <a:endParaRPr lang="en-US"/>
          </a:p>
        </p:txBody>
      </p:sp>
    </p:spTree>
    <p:extLst>
      <p:ext uri="{BB962C8B-B14F-4D97-AF65-F5344CB8AC3E}">
        <p14:creationId xmlns:p14="http://schemas.microsoft.com/office/powerpoint/2010/main" val="4448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Two issues that were found this year related to the questions on “Maximum enrollment” and the five year data for pass rates.</a:t>
            </a:r>
          </a:p>
        </p:txBody>
      </p:sp>
      <p:sp>
        <p:nvSpPr>
          <p:cNvPr id="4" name="Slide Number Placeholder 3"/>
          <p:cNvSpPr>
            <a:spLocks noGrp="1"/>
          </p:cNvSpPr>
          <p:nvPr>
            <p:ph type="sldNum" sz="quarter" idx="5"/>
          </p:nvPr>
        </p:nvSpPr>
        <p:spPr/>
        <p:txBody>
          <a:bodyPr/>
          <a:lstStyle/>
          <a:p>
            <a:fld id="{B6085A14-E322-4CE9-9D39-ECAB81F8BCE1}" type="slidenum">
              <a:rPr lang="en-US" smtClean="0"/>
              <a:t>59</a:t>
            </a:fld>
            <a:endParaRPr lang="en-US"/>
          </a:p>
        </p:txBody>
      </p:sp>
    </p:spTree>
    <p:extLst>
      <p:ext uri="{BB962C8B-B14F-4D97-AF65-F5344CB8AC3E}">
        <p14:creationId xmlns:p14="http://schemas.microsoft.com/office/powerpoint/2010/main" val="265542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5A19A0-F8F0-466D-ABBE-47F7EA80D611}"/>
              </a:ext>
            </a:extLst>
          </p:cNvPr>
          <p:cNvSpPr/>
          <p:nvPr userDrawn="1"/>
        </p:nvSpPr>
        <p:spPr>
          <a:xfrm>
            <a:off x="-1" y="0"/>
            <a:ext cx="12192001" cy="64893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415D18-C816-4C1F-BEF1-7401FE8FEB56}"/>
              </a:ext>
            </a:extLst>
          </p:cNvPr>
          <p:cNvSpPr/>
          <p:nvPr userDrawn="1"/>
        </p:nvSpPr>
        <p:spPr>
          <a:xfrm rot="16200000">
            <a:off x="3656215" y="-2043546"/>
            <a:ext cx="4879570" cy="121920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EFE14-D99D-41C3-B298-6CD64392D7EF}"/>
              </a:ext>
            </a:extLst>
          </p:cNvPr>
          <p:cNvSpPr>
            <a:spLocks noGrp="1"/>
          </p:cNvSpPr>
          <p:nvPr>
            <p:ph type="ctrTitle"/>
          </p:nvPr>
        </p:nvSpPr>
        <p:spPr>
          <a:xfrm>
            <a:off x="0" y="427471"/>
            <a:ext cx="9144000" cy="964132"/>
          </a:xfrm>
          <a:solidFill>
            <a:schemeClr val="accent1">
              <a:lumMod val="50000"/>
            </a:schemeClr>
          </a:solidFill>
          <a:ln>
            <a:noFill/>
          </a:ln>
        </p:spPr>
        <p:txBody>
          <a:bodyPr anchor="b"/>
          <a:lstStyle>
            <a:lvl1pPr algn="ctr">
              <a:defRPr sz="60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2FA03D-BD9F-4AFB-981C-FD3BC4C5A52D}"/>
              </a:ext>
            </a:extLst>
          </p:cNvPr>
          <p:cNvSpPr>
            <a:spLocks noGrp="1"/>
          </p:cNvSpPr>
          <p:nvPr>
            <p:ph type="subTitle" idx="1"/>
          </p:nvPr>
        </p:nvSpPr>
        <p:spPr>
          <a:xfrm>
            <a:off x="0" y="2344188"/>
            <a:ext cx="4250575" cy="793865"/>
          </a:xfrm>
          <a:prstGeom prst="rect">
            <a:avLst/>
          </a:prstGeom>
          <a:solidFill>
            <a:schemeClr val="tx1">
              <a:lumMod val="75000"/>
              <a:lumOff val="25000"/>
            </a:schemeClr>
          </a:solidFill>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251C9182-8C61-44B4-A4CE-35B3D732320C}"/>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8" name="Footer Placeholder 4">
            <a:extLst>
              <a:ext uri="{FF2B5EF4-FFF2-40B4-BE49-F238E27FC236}">
                <a16:creationId xmlns:a16="http://schemas.microsoft.com/office/drawing/2014/main" id="{5BFCCD74-3C2D-468E-A411-A5975CBC6400}"/>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020C44AE-2E3D-4052-BC8A-DB43F63E32D9}"/>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pic>
        <p:nvPicPr>
          <p:cNvPr id="12" name="Picture 11">
            <a:extLst>
              <a:ext uri="{FF2B5EF4-FFF2-40B4-BE49-F238E27FC236}">
                <a16:creationId xmlns:a16="http://schemas.microsoft.com/office/drawing/2014/main" id="{95EE96B3-1C3E-47B3-BDF0-C51C6B5C9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1378" y="3023755"/>
            <a:ext cx="4267570" cy="3371380"/>
          </a:xfrm>
          <a:prstGeom prst="rect">
            <a:avLst/>
          </a:prstGeom>
        </p:spPr>
      </p:pic>
    </p:spTree>
    <p:extLst>
      <p:ext uri="{BB962C8B-B14F-4D97-AF65-F5344CB8AC3E}">
        <p14:creationId xmlns:p14="http://schemas.microsoft.com/office/powerpoint/2010/main" val="244558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EEE9-4BA9-451D-B55E-BA0A1B67B0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85D48F-D9E7-4CF5-BA60-CDB28E68ED4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46EDF1-26D0-48B7-8D77-107579897899}"/>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8" name="Footer Placeholder 4">
            <a:extLst>
              <a:ext uri="{FF2B5EF4-FFF2-40B4-BE49-F238E27FC236}">
                <a16:creationId xmlns:a16="http://schemas.microsoft.com/office/drawing/2014/main" id="{D23C970A-8B4D-40C2-B2AE-A8945FA5088B}"/>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FCC04C49-DAE1-4F5C-A5F0-6DDEE61C6FAC}"/>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197922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D4A18-8937-4E19-99B8-8C845755AB54}"/>
              </a:ext>
            </a:extLst>
          </p:cNvPr>
          <p:cNvSpPr>
            <a:spLocks noGrp="1"/>
          </p:cNvSpPr>
          <p:nvPr>
            <p:ph type="title" orient="vert"/>
          </p:nvPr>
        </p:nvSpPr>
        <p:spPr>
          <a:xfrm>
            <a:off x="10008523" y="0"/>
            <a:ext cx="1935480" cy="649224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A60042-84E1-41BF-A1A4-4F6ABECD6464}"/>
              </a:ext>
            </a:extLst>
          </p:cNvPr>
          <p:cNvSpPr>
            <a:spLocks noGrp="1"/>
          </p:cNvSpPr>
          <p:nvPr>
            <p:ph type="body" orient="vert" idx="1"/>
          </p:nvPr>
        </p:nvSpPr>
        <p:spPr>
          <a:xfrm>
            <a:off x="838199" y="365125"/>
            <a:ext cx="8638309"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7837DF-CE63-41DC-892F-E3987088D1A1}"/>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8" name="Footer Placeholder 4">
            <a:extLst>
              <a:ext uri="{FF2B5EF4-FFF2-40B4-BE49-F238E27FC236}">
                <a16:creationId xmlns:a16="http://schemas.microsoft.com/office/drawing/2014/main" id="{8C43B9ED-9BDF-464A-943A-58502E332C27}"/>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EC7E8EE-C09E-41CD-9308-CD15BEB22920}"/>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1737520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CDD763-E35E-4073-AFDE-D3996A92AEAF}" type="datetimeFigureOut">
              <a:rPr lang="en-US" smtClean="0"/>
              <a:t>9/8/2024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13885576-FBA4-4059-AB1E-60977C9A9A7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970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CDD763-E35E-4073-AFDE-D3996A92AEA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5576-FBA4-4059-AB1E-60977C9A9A73}"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363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DD763-E35E-4073-AFDE-D3996A92AEA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5576-FBA4-4059-AB1E-60977C9A9A73}"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139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CDD763-E35E-4073-AFDE-D3996A92AEA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85576-FBA4-4059-AB1E-60977C9A9A73}"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687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CDD763-E35E-4073-AFDE-D3996A92AEAF}"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885576-FBA4-4059-AB1E-60977C9A9A73}"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3569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CDD763-E35E-4073-AFDE-D3996A92AEAF}"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885576-FBA4-4059-AB1E-60977C9A9A73}"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3097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DD763-E35E-4073-AFDE-D3996A92AEAF}"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885576-FBA4-4059-AB1E-60977C9A9A73}" type="slidenum">
              <a:rPr lang="en-US" smtClean="0"/>
              <a:t>‹#›</a:t>
            </a:fld>
            <a:endParaRPr lang="en-US"/>
          </a:p>
        </p:txBody>
      </p:sp>
    </p:spTree>
    <p:extLst>
      <p:ext uri="{BB962C8B-B14F-4D97-AF65-F5344CB8AC3E}">
        <p14:creationId xmlns:p14="http://schemas.microsoft.com/office/powerpoint/2010/main" val="3048875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CDD763-E35E-4073-AFDE-D3996A92AEA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85576-FBA4-4059-AB1E-60977C9A9A73}"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861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C18D-BF36-43C0-9DE6-BAE727233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C1E89-3857-461C-A942-5F9B36CABCDD}"/>
              </a:ext>
            </a:extLst>
          </p:cNvPr>
          <p:cNvSpPr>
            <a:spLocks noGrp="1"/>
          </p:cNvSpPr>
          <p:nvPr>
            <p:ph idx="1"/>
          </p:nvPr>
        </p:nvSpPr>
        <p:spPr>
          <a:xfrm>
            <a:off x="838200" y="1825625"/>
            <a:ext cx="10515600" cy="4351338"/>
          </a:xfrm>
          <a:prstGeom prst="rect">
            <a:avLst/>
          </a:prstGeom>
        </p:spPr>
        <p:txBody>
          <a:bodyPr/>
          <a:lstStyle>
            <a:lvl1pPr marL="228600" indent="-228600">
              <a:buFont typeface="Wingdings" panose="05000000000000000000" pitchFamily="2" charset="2"/>
              <a:buChar char="v"/>
              <a:defRPr/>
            </a:lvl1pPr>
            <a:lvl3pPr marL="1143000" indent="-228600">
              <a:buFont typeface="Wingdings" panose="05000000000000000000" pitchFamily="2" charset="2"/>
              <a:buChar char="§"/>
              <a:defRPr/>
            </a:lvl3pPr>
            <a:lvl4pPr marL="1600200" indent="-228600">
              <a:buFont typeface="Courier New" panose="02070309020205020404" pitchFamily="49" charset="0"/>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540407AE-B65D-4D6F-8E8B-2C740ABC3BAD}"/>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8" name="Footer Placeholder 4">
            <a:extLst>
              <a:ext uri="{FF2B5EF4-FFF2-40B4-BE49-F238E27FC236}">
                <a16:creationId xmlns:a16="http://schemas.microsoft.com/office/drawing/2014/main" id="{B0C7C7F8-C6F7-4B26-8172-4975BC0D97DE}"/>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CA48E909-35C4-41CA-97BD-B52A2D421EB6}"/>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1748277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4CDD763-E35E-4073-AFDE-D3996A92AEAF}" type="datetimeFigureOut">
              <a:rPr lang="en-US" smtClean="0"/>
              <a:t>9/8/2024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13885576-FBA4-4059-AB1E-60977C9A9A73}"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539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CDD763-E35E-4073-AFDE-D3996A92AEA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5576-FBA4-4059-AB1E-60977C9A9A73}"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3999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CDD763-E35E-4073-AFDE-D3996A92AEA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5576-FBA4-4059-AB1E-60977C9A9A73}"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032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6D45-BE57-4D52-8AA7-A971CD7B0ABF}"/>
              </a:ext>
            </a:extLst>
          </p:cNvPr>
          <p:cNvSpPr>
            <a:spLocks noGrp="1"/>
          </p:cNvSpPr>
          <p:nvPr>
            <p:ph type="title"/>
          </p:nvPr>
        </p:nvSpPr>
        <p:spPr>
          <a:xfrm>
            <a:off x="838200" y="-21418"/>
            <a:ext cx="10515600" cy="2354072"/>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C17369E7-AF0C-4575-A907-9D29D30CBE61}"/>
              </a:ext>
            </a:extLst>
          </p:cNvPr>
          <p:cNvSpPr>
            <a:spLocks noGrp="1"/>
          </p:cNvSpPr>
          <p:nvPr>
            <p:ph type="body" idx="1"/>
          </p:nvPr>
        </p:nvSpPr>
        <p:spPr>
          <a:xfrm>
            <a:off x="831850" y="2444621"/>
            <a:ext cx="10515600" cy="364503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A93A9ED-D937-4CFD-A69C-D840ADE60120}"/>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8" name="Footer Placeholder 4">
            <a:extLst>
              <a:ext uri="{FF2B5EF4-FFF2-40B4-BE49-F238E27FC236}">
                <a16:creationId xmlns:a16="http://schemas.microsoft.com/office/drawing/2014/main" id="{FC2098E9-7564-4724-B5CF-B79EF0222EDE}"/>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0FFDBEEF-0E3F-401B-8691-25874F4D6D9F}"/>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414558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14C8-C59E-49E9-A963-56A1BF45B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C7E75-1F62-4593-9B97-BEE0A00FFB5A}"/>
              </a:ext>
            </a:extLst>
          </p:cNvPr>
          <p:cNvSpPr>
            <a:spLocks noGrp="1"/>
          </p:cNvSpPr>
          <p:nvPr>
            <p:ph sz="half" idx="1"/>
          </p:nvPr>
        </p:nvSpPr>
        <p:spPr>
          <a:xfrm>
            <a:off x="447505"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76CD4-3170-4B09-ADAC-6240BD8FC2D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3601585A-48D8-4701-89C8-F26A1394D904}"/>
              </a:ext>
            </a:extLst>
          </p:cNvPr>
          <p:cNvSpPr>
            <a:spLocks noGrp="1"/>
          </p:cNvSpPr>
          <p:nvPr>
            <p:ph type="dt" sz="half" idx="10"/>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9" name="Footer Placeholder 4">
            <a:extLst>
              <a:ext uri="{FF2B5EF4-FFF2-40B4-BE49-F238E27FC236}">
                <a16:creationId xmlns:a16="http://schemas.microsoft.com/office/drawing/2014/main" id="{9455ECBD-6A57-4525-B632-3327BC041F5C}"/>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64C675B-81B2-4D3A-8B7D-46B6BF0BD552}"/>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341279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A0E534-6B80-45C7-B3B9-43FAB451F3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A3663-7744-4303-992C-9F0A241684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22356-6561-44FF-8EBC-70818118F3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007CD-016E-422B-ACC2-DD7C660049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D5C83AD1-69DE-4617-8324-4204FEF68E95}"/>
              </a:ext>
            </a:extLst>
          </p:cNvPr>
          <p:cNvSpPr>
            <a:spLocks noGrp="1"/>
          </p:cNvSpPr>
          <p:nvPr>
            <p:ph type="dt" sz="half" idx="10"/>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11" name="Footer Placeholder 4">
            <a:extLst>
              <a:ext uri="{FF2B5EF4-FFF2-40B4-BE49-F238E27FC236}">
                <a16:creationId xmlns:a16="http://schemas.microsoft.com/office/drawing/2014/main" id="{17B0011A-1EA7-406D-935E-EDE4E341022C}"/>
              </a:ext>
            </a:extLst>
          </p:cNvPr>
          <p:cNvSpPr>
            <a:spLocks noGrp="1"/>
          </p:cNvSpPr>
          <p:nvPr>
            <p:ph type="ftr" sz="quarter" idx="11"/>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2A2E2EB-5B61-4FFC-A2B6-E3F377578B71}"/>
              </a:ext>
            </a:extLst>
          </p:cNvPr>
          <p:cNvSpPr>
            <a:spLocks noGrp="1"/>
          </p:cNvSpPr>
          <p:nvPr>
            <p:ph type="sldNum" sz="quarter" idx="12"/>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
        <p:nvSpPr>
          <p:cNvPr id="13" name="Title 1">
            <a:extLst>
              <a:ext uri="{FF2B5EF4-FFF2-40B4-BE49-F238E27FC236}">
                <a16:creationId xmlns:a16="http://schemas.microsoft.com/office/drawing/2014/main" id="{6E3098F3-9243-4C51-A800-2278F62CCA39}"/>
              </a:ext>
            </a:extLst>
          </p:cNvPr>
          <p:cNvSpPr txBox="1">
            <a:spLocks/>
          </p:cNvSpPr>
          <p:nvPr userDrawn="1"/>
        </p:nvSpPr>
        <p:spPr>
          <a:xfrm>
            <a:off x="0" y="232120"/>
            <a:ext cx="6849687" cy="105635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00647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4C7A-2F0D-4AB3-95C5-E3312B60310D}"/>
              </a:ext>
            </a:extLst>
          </p:cNvPr>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77810B59-59C1-488A-8185-C2CB10A80752}"/>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9" name="Footer Placeholder 4">
            <a:extLst>
              <a:ext uri="{FF2B5EF4-FFF2-40B4-BE49-F238E27FC236}">
                <a16:creationId xmlns:a16="http://schemas.microsoft.com/office/drawing/2014/main" id="{08C629A5-CDDF-40B6-AD65-FE2A8D4153A9}"/>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BC03F2C-01F9-4F1D-87A3-5BCFCAD8FD02}"/>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135190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7C9D141-8094-44EE-BB86-8A3B8F704E11}"/>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6" name="Footer Placeholder 4">
            <a:extLst>
              <a:ext uri="{FF2B5EF4-FFF2-40B4-BE49-F238E27FC236}">
                <a16:creationId xmlns:a16="http://schemas.microsoft.com/office/drawing/2014/main" id="{AA6A1231-7D8A-4FE6-8BA1-8111942B9055}"/>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C9514E1E-6CEB-4AAD-B447-29205381AC09}"/>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348333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E429-FD5A-48B6-8AC6-C7E7F619CF1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04B73D-77CD-4804-8FD2-FA9A1C5BDCBC}"/>
              </a:ext>
            </a:extLst>
          </p:cNvPr>
          <p:cNvSpPr>
            <a:spLocks noGrp="1"/>
          </p:cNvSpPr>
          <p:nvPr>
            <p:ph type="dt" sz="half" idx="10"/>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9" name="Footer Placeholder 4">
            <a:extLst>
              <a:ext uri="{FF2B5EF4-FFF2-40B4-BE49-F238E27FC236}">
                <a16:creationId xmlns:a16="http://schemas.microsoft.com/office/drawing/2014/main" id="{5D2BCBD3-1E53-4096-9C82-CFAA2CA4781D}"/>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10A4830-C6F7-4E27-8F17-CD03EF904219}"/>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
        <p:nvSpPr>
          <p:cNvPr id="11" name="Title 1">
            <a:extLst>
              <a:ext uri="{FF2B5EF4-FFF2-40B4-BE49-F238E27FC236}">
                <a16:creationId xmlns:a16="http://schemas.microsoft.com/office/drawing/2014/main" id="{EEC8D21E-3FD6-48C6-97E6-2578F71CFA2E}"/>
              </a:ext>
            </a:extLst>
          </p:cNvPr>
          <p:cNvSpPr txBox="1">
            <a:spLocks/>
          </p:cNvSpPr>
          <p:nvPr userDrawn="1"/>
        </p:nvSpPr>
        <p:spPr>
          <a:xfrm>
            <a:off x="839788" y="457200"/>
            <a:ext cx="3932237" cy="1072342"/>
          </a:xfrm>
          <a:prstGeom prst="rect">
            <a:avLst/>
          </a:prstGeom>
          <a:solidFill>
            <a:schemeClr val="accent1">
              <a:lumMod val="5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US" dirty="0"/>
              <a:t>Click to edit Master title style</a:t>
            </a:r>
          </a:p>
        </p:txBody>
      </p:sp>
      <p:sp>
        <p:nvSpPr>
          <p:cNvPr id="12" name="Text Placeholder 3">
            <a:extLst>
              <a:ext uri="{FF2B5EF4-FFF2-40B4-BE49-F238E27FC236}">
                <a16:creationId xmlns:a16="http://schemas.microsoft.com/office/drawing/2014/main" id="{BFE2100B-4B4B-41DC-99EC-C1ED6DB7EC3F}"/>
              </a:ext>
            </a:extLst>
          </p:cNvPr>
          <p:cNvSpPr>
            <a:spLocks noGrp="1"/>
          </p:cNvSpPr>
          <p:nvPr>
            <p:ph type="body" sz="half" idx="11"/>
          </p:nvPr>
        </p:nvSpPr>
        <p:spPr>
          <a:xfrm>
            <a:off x="839788" y="1604356"/>
            <a:ext cx="3932237" cy="426463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325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6A78FA-03C3-453D-8198-0BB872E98270}"/>
              </a:ext>
            </a:extLst>
          </p:cNvPr>
          <p:cNvSpPr>
            <a:spLocks noGrp="1"/>
          </p:cNvSpPr>
          <p:nvPr>
            <p:ph type="pic" idx="1"/>
          </p:nvPr>
        </p:nvSpPr>
        <p:spPr>
          <a:xfrm>
            <a:off x="7148945" y="0"/>
            <a:ext cx="5051367" cy="64922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arallelogram 10">
            <a:extLst>
              <a:ext uri="{FF2B5EF4-FFF2-40B4-BE49-F238E27FC236}">
                <a16:creationId xmlns:a16="http://schemas.microsoft.com/office/drawing/2014/main" id="{30DD1493-7894-4BD0-A9B3-2F12EBA084D5}"/>
              </a:ext>
            </a:extLst>
          </p:cNvPr>
          <p:cNvSpPr/>
          <p:nvPr userDrawn="1"/>
        </p:nvSpPr>
        <p:spPr>
          <a:xfrm flipH="1">
            <a:off x="3905597" y="1"/>
            <a:ext cx="6400800" cy="6492240"/>
          </a:xfrm>
          <a:prstGeom prst="parallelogram">
            <a:avLst>
              <a:gd name="adj" fmla="val 4941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9703C64-979F-4FE1-B5B3-CC6010EDD7D0}"/>
              </a:ext>
            </a:extLst>
          </p:cNvPr>
          <p:cNvSpPr>
            <a:spLocks noGrp="1"/>
          </p:cNvSpPr>
          <p:nvPr>
            <p:ph type="body" sz="half" idx="2"/>
          </p:nvPr>
        </p:nvSpPr>
        <p:spPr>
          <a:xfrm>
            <a:off x="673532" y="1604356"/>
            <a:ext cx="3932237" cy="426463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5765FEBB-802C-4211-B919-12991EE17571}"/>
              </a:ext>
            </a:extLst>
          </p:cNvPr>
          <p:cNvSpPr>
            <a:spLocks noGrp="1"/>
          </p:cNvSpPr>
          <p:nvPr>
            <p:ph type="dt" sz="half" idx="10"/>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9" name="Footer Placeholder 4">
            <a:extLst>
              <a:ext uri="{FF2B5EF4-FFF2-40B4-BE49-F238E27FC236}">
                <a16:creationId xmlns:a16="http://schemas.microsoft.com/office/drawing/2014/main" id="{DC2E30BA-38FF-4BF8-AC1D-85783F2809CF}"/>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EA9D029D-2EFA-4B58-ADC1-D3F0856EBA04}"/>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
        <p:nvSpPr>
          <p:cNvPr id="12" name="Title 1">
            <a:extLst>
              <a:ext uri="{FF2B5EF4-FFF2-40B4-BE49-F238E27FC236}">
                <a16:creationId xmlns:a16="http://schemas.microsoft.com/office/drawing/2014/main" id="{597D436A-8D65-43C3-83F5-0A01FF2E9477}"/>
              </a:ext>
            </a:extLst>
          </p:cNvPr>
          <p:cNvSpPr txBox="1">
            <a:spLocks/>
          </p:cNvSpPr>
          <p:nvPr userDrawn="1"/>
        </p:nvSpPr>
        <p:spPr>
          <a:xfrm>
            <a:off x="0" y="232120"/>
            <a:ext cx="6849687" cy="105635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03200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11D2F8-12BD-465C-9AF5-8F0ADFED62AC}"/>
              </a:ext>
            </a:extLst>
          </p:cNvPr>
          <p:cNvSpPr/>
          <p:nvPr userDrawn="1"/>
        </p:nvSpPr>
        <p:spPr>
          <a:xfrm>
            <a:off x="0" y="0"/>
            <a:ext cx="12192000" cy="648935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AE22648-A393-4F3B-83D7-C84AAE4320DF}"/>
              </a:ext>
            </a:extLst>
          </p:cNvPr>
          <p:cNvPicPr>
            <a:picLocks noChangeAspect="1"/>
          </p:cNvPicPr>
          <p:nvPr userDrawn="1"/>
        </p:nvPicPr>
        <p:blipFill>
          <a:blip r:embed="rId13">
            <a:alphaModFix amt="5000"/>
            <a:extLst>
              <a:ext uri="{28A0092B-C50C-407E-A947-70E740481C1C}">
                <a14:useLocalDpi xmlns:a14="http://schemas.microsoft.com/office/drawing/2010/main" val="0"/>
              </a:ext>
            </a:extLst>
          </a:blip>
          <a:stretch>
            <a:fillRect/>
          </a:stretch>
        </p:blipFill>
        <p:spPr>
          <a:xfrm>
            <a:off x="1960418" y="23401"/>
            <a:ext cx="8271163" cy="6534219"/>
          </a:xfrm>
          <a:prstGeom prst="rect">
            <a:avLst/>
          </a:prstGeom>
        </p:spPr>
      </p:pic>
      <p:sp>
        <p:nvSpPr>
          <p:cNvPr id="9" name="Rectangle 8">
            <a:extLst>
              <a:ext uri="{FF2B5EF4-FFF2-40B4-BE49-F238E27FC236}">
                <a16:creationId xmlns:a16="http://schemas.microsoft.com/office/drawing/2014/main" id="{4228761E-D4DC-45B0-8C96-187AD22B90DA}"/>
              </a:ext>
            </a:extLst>
          </p:cNvPr>
          <p:cNvSpPr/>
          <p:nvPr userDrawn="1"/>
        </p:nvSpPr>
        <p:spPr>
          <a:xfrm>
            <a:off x="1" y="6492875"/>
            <a:ext cx="12192000" cy="365125"/>
          </a:xfrm>
          <a:prstGeom prst="rect">
            <a:avLst/>
          </a:prstGeom>
          <a:solidFill>
            <a:schemeClr val="tx1">
              <a:lumMod val="65000"/>
              <a:lumOff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DD205DA-F305-42E2-B4C4-C8557DE41C0C}"/>
              </a:ext>
            </a:extLst>
          </p:cNvPr>
          <p:cNvSpPr>
            <a:spLocks noGrp="1"/>
          </p:cNvSpPr>
          <p:nvPr>
            <p:ph type="title"/>
          </p:nvPr>
        </p:nvSpPr>
        <p:spPr>
          <a:xfrm>
            <a:off x="0" y="232120"/>
            <a:ext cx="6849687" cy="1056353"/>
          </a:xfrm>
          <a:prstGeom prst="rect">
            <a:avLst/>
          </a:prstGeom>
          <a:solidFill>
            <a:schemeClr val="accent1">
              <a:lumMod val="5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89C8D3-AB94-4113-A04D-7B8BB7F55A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13BAC5-3CFE-449C-A4A5-520B44E36319}"/>
              </a:ext>
            </a:extLst>
          </p:cNvPr>
          <p:cNvSpPr>
            <a:spLocks noGrp="1"/>
          </p:cNvSpPr>
          <p:nvPr>
            <p:ph type="dt" sz="half" idx="2"/>
          </p:nvPr>
        </p:nvSpPr>
        <p:spPr>
          <a:xfrm>
            <a:off x="838200" y="6559379"/>
            <a:ext cx="2743200" cy="228600"/>
          </a:xfrm>
          <a:prstGeom prst="rect">
            <a:avLst/>
          </a:prstGeom>
        </p:spPr>
        <p:txBody>
          <a:bodyPr vert="horz" lIns="91440" tIns="45720" rIns="91440" bIns="45720" rtlCol="0" anchor="ctr"/>
          <a:lstStyle>
            <a:lvl1pPr algn="l">
              <a:defRPr sz="1200">
                <a:solidFill>
                  <a:schemeClr val="bg1"/>
                </a:solidFill>
              </a:defRPr>
            </a:lvl1pPr>
          </a:lstStyle>
          <a:p>
            <a:fld id="{AA1BAAE9-89B7-4B42-A5DA-CB5F92811168}" type="datetimeFigureOut">
              <a:rPr lang="en-US" smtClean="0"/>
              <a:pPr/>
              <a:t>9/8/2024</a:t>
            </a:fld>
            <a:endParaRPr lang="en-US"/>
          </a:p>
        </p:txBody>
      </p:sp>
      <p:sp>
        <p:nvSpPr>
          <p:cNvPr id="5" name="Footer Placeholder 4">
            <a:extLst>
              <a:ext uri="{FF2B5EF4-FFF2-40B4-BE49-F238E27FC236}">
                <a16:creationId xmlns:a16="http://schemas.microsoft.com/office/drawing/2014/main" id="{629A6484-ABFA-4859-B3CA-80F32AFAB48E}"/>
              </a:ext>
            </a:extLst>
          </p:cNvPr>
          <p:cNvSpPr>
            <a:spLocks noGrp="1"/>
          </p:cNvSpPr>
          <p:nvPr>
            <p:ph type="ftr" sz="quarter" idx="3"/>
          </p:nvPr>
        </p:nvSpPr>
        <p:spPr>
          <a:xfrm>
            <a:off x="4038600" y="6559379"/>
            <a:ext cx="4114800" cy="22860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35F506F-A8D6-49EA-93A9-26BE6708EDBB}"/>
              </a:ext>
            </a:extLst>
          </p:cNvPr>
          <p:cNvSpPr>
            <a:spLocks noGrp="1"/>
          </p:cNvSpPr>
          <p:nvPr>
            <p:ph type="sldNum" sz="quarter" idx="4"/>
          </p:nvPr>
        </p:nvSpPr>
        <p:spPr>
          <a:xfrm>
            <a:off x="8610600" y="6559379"/>
            <a:ext cx="2743200" cy="228600"/>
          </a:xfrm>
          <a:prstGeom prst="rect">
            <a:avLst/>
          </a:prstGeom>
        </p:spPr>
        <p:txBody>
          <a:bodyPr vert="horz" lIns="91440" tIns="45720" rIns="91440" bIns="45720" rtlCol="0" anchor="ctr"/>
          <a:lstStyle>
            <a:lvl1pPr algn="r">
              <a:defRPr sz="1200">
                <a:solidFill>
                  <a:schemeClr val="bg1"/>
                </a:solidFill>
              </a:defRPr>
            </a:lvl1pPr>
          </a:lstStyle>
          <a:p>
            <a:fld id="{1204AFC1-3EBF-4496-9122-C0B822AF5038}" type="slidenum">
              <a:rPr lang="en-US" smtClean="0"/>
              <a:pPr/>
              <a:t>‹#›</a:t>
            </a:fld>
            <a:endParaRPr lang="en-US"/>
          </a:p>
        </p:txBody>
      </p:sp>
    </p:spTree>
    <p:extLst>
      <p:ext uri="{BB962C8B-B14F-4D97-AF65-F5344CB8AC3E}">
        <p14:creationId xmlns:p14="http://schemas.microsoft.com/office/powerpoint/2010/main" val="99548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4CDD763-E35E-4073-AFDE-D3996A92AEAF}" type="datetimeFigureOut">
              <a:rPr lang="en-US" smtClean="0"/>
              <a:t>9/8/2024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3885576-FBA4-4059-AB1E-60977C9A9A7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885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hyperlink" Target="https://www.lawinsider.com/dictionary/agreed-disposition"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adrian.guerrero@ks.go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ksbn.kansas.gov/"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mailto:barbara.bigger@ks.gov" TargetMode="External"/><Relationship Id="rId2" Type="http://schemas.openxmlformats.org/officeDocument/2006/relationships/hyperlink" Target="mailto:jackie.mercer@ks.gov" TargetMode="External"/><Relationship Id="rId1" Type="http://schemas.openxmlformats.org/officeDocument/2006/relationships/slideLayout" Target="../slideLayouts/slideLayout15.xml"/><Relationship Id="rId5" Type="http://schemas.openxmlformats.org/officeDocument/2006/relationships/hyperlink" Target="mailto:raeann.byrd@ks.gov" TargetMode="External"/><Relationship Id="rId4" Type="http://schemas.openxmlformats.org/officeDocument/2006/relationships/hyperlink" Target="mailto:karen.mcgill@ks.gov"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hyperlink" Target="mailto:Raeann.byrd@ks.gov"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ncsbn.org/publications/2024_NCLEX_Pass_Rates" TargetMode="External"/><Relationship Id="rId2" Type="http://schemas.openxmlformats.org/officeDocument/2006/relationships/hyperlink" Target="https://ksbn.kansas.gov/program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ksbn.kansas.gov/wp-content/uploads/Education/Faculty_Clinical_Instructor_Record.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ksbn.kansas.gov/wp-content/uploads/2024/08/Degree-Plan.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ksbn.kansas.gov/wp-content/uploads/2024/08/Hire-Exception.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ksbn.kansas.gov/wp-content/uploads/Education/Major_Curriculum_Changes.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ksbn.kansas.gov/wp-content/uploads/Education/Minor_Curriculum_Change.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stacy.johnson@ks.gov" TargetMode="External"/><Relationship Id="rId2" Type="http://schemas.openxmlformats.org/officeDocument/2006/relationships/hyperlink" Target="https://ksbn.kansas.gov/pn-program-iv-therapy-roste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ksbn.kansas.gov/administrator-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ksbn.kansas.gov/annual-report/" TargetMode="External"/><Relationship Id="rId2" Type="http://schemas.openxmlformats.org/officeDocument/2006/relationships/hyperlink" Target="https://ksbn.kansas.gov/programs/" TargetMode="External"/><Relationship Id="rId1" Type="http://schemas.openxmlformats.org/officeDocument/2006/relationships/slideLayout" Target="../slideLayouts/slideLayout2.xml"/><Relationship Id="rId5" Type="http://schemas.openxmlformats.org/officeDocument/2006/relationships/hyperlink" Target="https://ksbn.kansas.gov/wp-content/uploads/Resources/articles.pdf" TargetMode="External"/><Relationship Id="rId4" Type="http://schemas.openxmlformats.org/officeDocument/2006/relationships/hyperlink" Target="https://ksbn.kansas.gov/wp-content/uploads/Misc/StrategicPlan.pd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mailto:linda.davies@ks.gov" TargetMode="External"/><Relationship Id="rId2" Type="http://schemas.openxmlformats.org/officeDocument/2006/relationships/hyperlink" Target="mailto:carol.moreland@ks.gov" TargetMode="External"/><Relationship Id="rId1" Type="http://schemas.openxmlformats.org/officeDocument/2006/relationships/slideLayout" Target="../slideLayouts/slideLayout2.xml"/><Relationship Id="rId4" Type="http://schemas.openxmlformats.org/officeDocument/2006/relationships/hyperlink" Target="mailto:evan.Faulkner@ks.gov"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Janelle.martin@ks.gov" TargetMode="External"/><Relationship Id="rId2" Type="http://schemas.openxmlformats.org/officeDocument/2006/relationships/hyperlink" Target="mailto:raeannbyrd@ks.gov" TargetMode="External"/><Relationship Id="rId1" Type="http://schemas.openxmlformats.org/officeDocument/2006/relationships/slideLayout" Target="../slideLayouts/slideLayout2.xml"/><Relationship Id="rId4" Type="http://schemas.openxmlformats.org/officeDocument/2006/relationships/hyperlink" Target="mailto:stacy.johnson@ks.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AD86-09EF-470C-A7C9-E699D8314211}"/>
              </a:ext>
            </a:extLst>
          </p:cNvPr>
          <p:cNvSpPr>
            <a:spLocks noGrp="1"/>
          </p:cNvSpPr>
          <p:nvPr>
            <p:ph type="ctrTitle"/>
          </p:nvPr>
        </p:nvSpPr>
        <p:spPr>
          <a:xfrm>
            <a:off x="0" y="418793"/>
            <a:ext cx="10452683" cy="971551"/>
          </a:xfrm>
        </p:spPr>
        <p:txBody>
          <a:bodyPr>
            <a:normAutofit fontScale="90000"/>
          </a:bodyPr>
          <a:lstStyle/>
          <a:p>
            <a:r>
              <a:rPr lang="en-US" dirty="0"/>
              <a:t>2024 Program Administrator Update</a:t>
            </a:r>
          </a:p>
        </p:txBody>
      </p:sp>
      <p:sp>
        <p:nvSpPr>
          <p:cNvPr id="5" name="Subtitle 4">
            <a:extLst>
              <a:ext uri="{FF2B5EF4-FFF2-40B4-BE49-F238E27FC236}">
                <a16:creationId xmlns:a16="http://schemas.microsoft.com/office/drawing/2014/main" id="{AC916335-1302-4671-90A5-A72A97925F7A}"/>
              </a:ext>
            </a:extLst>
          </p:cNvPr>
          <p:cNvSpPr>
            <a:spLocks noGrp="1"/>
          </p:cNvSpPr>
          <p:nvPr>
            <p:ph type="subTitle" idx="1"/>
          </p:nvPr>
        </p:nvSpPr>
        <p:spPr>
          <a:xfrm>
            <a:off x="0" y="2315361"/>
            <a:ext cx="4250575" cy="971550"/>
          </a:xfrm>
        </p:spPr>
        <p:txBody>
          <a:bodyPr>
            <a:normAutofit fontScale="25000" lnSpcReduction="20000"/>
          </a:bodyPr>
          <a:lstStyle/>
          <a:p>
            <a:endParaRPr lang="en-US" dirty="0"/>
          </a:p>
          <a:p>
            <a:endParaRPr lang="en-US" sz="4600" dirty="0"/>
          </a:p>
          <a:p>
            <a:r>
              <a:rPr lang="en-US" sz="17600" dirty="0"/>
              <a:t>KSBN Staff</a:t>
            </a:r>
          </a:p>
          <a:p>
            <a:endParaRPr lang="en-US" sz="4600" dirty="0"/>
          </a:p>
          <a:p>
            <a:endParaRPr lang="en-US" dirty="0"/>
          </a:p>
        </p:txBody>
      </p:sp>
    </p:spTree>
    <p:extLst>
      <p:ext uri="{BB962C8B-B14F-4D97-AF65-F5344CB8AC3E}">
        <p14:creationId xmlns:p14="http://schemas.microsoft.com/office/powerpoint/2010/main" val="178818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943D-D9BD-E48E-4D7F-12567B647BBF}"/>
              </a:ext>
            </a:extLst>
          </p:cNvPr>
          <p:cNvSpPr>
            <a:spLocks noGrp="1"/>
          </p:cNvSpPr>
          <p:nvPr>
            <p:ph type="title"/>
          </p:nvPr>
        </p:nvSpPr>
        <p:spPr/>
        <p:txBody>
          <a:bodyPr/>
          <a:lstStyle/>
          <a:p>
            <a:r>
              <a:rPr lang="en-US" dirty="0"/>
              <a:t>Reporting legal history on application</a:t>
            </a:r>
          </a:p>
        </p:txBody>
      </p:sp>
      <p:sp>
        <p:nvSpPr>
          <p:cNvPr id="3" name="Content Placeholder 2">
            <a:extLst>
              <a:ext uri="{FF2B5EF4-FFF2-40B4-BE49-F238E27FC236}">
                <a16:creationId xmlns:a16="http://schemas.microsoft.com/office/drawing/2014/main" id="{8F6EF3D7-4973-D683-2B86-222C97866B81}"/>
              </a:ext>
            </a:extLst>
          </p:cNvPr>
          <p:cNvSpPr>
            <a:spLocks noGrp="1"/>
          </p:cNvSpPr>
          <p:nvPr>
            <p:ph idx="1"/>
          </p:nvPr>
        </p:nvSpPr>
        <p:spPr/>
        <p:txBody>
          <a:bodyPr>
            <a:normAutofit fontScale="62500" lnSpcReduction="20000"/>
          </a:bodyPr>
          <a:lstStyle/>
          <a:p>
            <a:r>
              <a:rPr lang="en-US" dirty="0"/>
              <a:t>Convictions</a:t>
            </a:r>
          </a:p>
          <a:p>
            <a:pPr lvl="1"/>
            <a:r>
              <a:rPr lang="en-US" dirty="0"/>
              <a:t>If you have been convicted of a misdemeanor and/or felony, certified/dated copies of court documents are REQUIRED for EACH conviction. </a:t>
            </a:r>
          </a:p>
          <a:p>
            <a:pPr lvl="1"/>
            <a:r>
              <a:rPr lang="en-US" dirty="0"/>
              <a:t>If the court does NOT have documents anymore, a letter from the courthouse needs to be submitted with the information stating they no longer have record.</a:t>
            </a:r>
          </a:p>
          <a:p>
            <a:r>
              <a:rPr lang="en-US" dirty="0"/>
              <a:t>Explanatory Letter</a:t>
            </a:r>
          </a:p>
          <a:p>
            <a:pPr lvl="1"/>
            <a:r>
              <a:rPr lang="en-US" dirty="0"/>
              <a:t>You are REQUIRED to submit an explanatory letter regarding EACH conviction and/or disciplinary/administrative action when it is first reported. </a:t>
            </a:r>
          </a:p>
          <a:p>
            <a:r>
              <a:rPr lang="en-US" dirty="0"/>
              <a:t>Disciplinary Action</a:t>
            </a:r>
          </a:p>
          <a:p>
            <a:pPr lvl="1"/>
            <a:r>
              <a:rPr lang="en-US" dirty="0"/>
              <a:t>If you have been disciplined by any other Board (e.g. professional licensure) or governmental agency (e.g. Department of Health and Environment regarding CNA, CMA, or HHA certification, you are REQUIRED to provide a certified/dated copy of that Board order or disciplinary/administrative action. </a:t>
            </a:r>
          </a:p>
          <a:p>
            <a:r>
              <a:rPr lang="en-US" dirty="0"/>
              <a:t>Legal History Known to KSBN</a:t>
            </a:r>
          </a:p>
          <a:p>
            <a:pPr lvl="1"/>
            <a:r>
              <a:rPr lang="en-US" dirty="0"/>
              <a:t>KSBN has a record retention policy, and we should not be relied upon to be the source for anything that is in the applicant’s past. It should be the applicant's responsibility to maintain their records.</a:t>
            </a:r>
          </a:p>
          <a:p>
            <a:pPr lvl="1"/>
            <a:endParaRPr lang="en-US" dirty="0"/>
          </a:p>
        </p:txBody>
      </p:sp>
    </p:spTree>
    <p:extLst>
      <p:ext uri="{BB962C8B-B14F-4D97-AF65-F5344CB8AC3E}">
        <p14:creationId xmlns:p14="http://schemas.microsoft.com/office/powerpoint/2010/main" val="548802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C135-F5CE-C46B-92C0-7407AA8E731B}"/>
              </a:ext>
            </a:extLst>
          </p:cNvPr>
          <p:cNvSpPr>
            <a:spLocks noGrp="1"/>
          </p:cNvSpPr>
          <p:nvPr>
            <p:ph type="title"/>
          </p:nvPr>
        </p:nvSpPr>
        <p:spPr/>
        <p:txBody>
          <a:bodyPr/>
          <a:lstStyle/>
          <a:p>
            <a:r>
              <a:rPr lang="en-US" dirty="0"/>
              <a:t>REPORTING LEGAL HISTORY CONT.</a:t>
            </a:r>
          </a:p>
        </p:txBody>
      </p:sp>
      <p:sp>
        <p:nvSpPr>
          <p:cNvPr id="3" name="Content Placeholder 2">
            <a:extLst>
              <a:ext uri="{FF2B5EF4-FFF2-40B4-BE49-F238E27FC236}">
                <a16:creationId xmlns:a16="http://schemas.microsoft.com/office/drawing/2014/main" id="{CB46F15D-F6D8-72E8-DCEB-8DF43D198D4E}"/>
              </a:ext>
            </a:extLst>
          </p:cNvPr>
          <p:cNvSpPr>
            <a:spLocks noGrp="1"/>
          </p:cNvSpPr>
          <p:nvPr>
            <p:ph idx="1"/>
          </p:nvPr>
        </p:nvSpPr>
        <p:spPr/>
        <p:txBody>
          <a:bodyPr>
            <a:normAutofit fontScale="77500" lnSpcReduction="20000"/>
          </a:bodyPr>
          <a:lstStyle/>
          <a:p>
            <a:r>
              <a:rPr lang="en-US" dirty="0"/>
              <a:t>Pending Legal History</a:t>
            </a:r>
          </a:p>
          <a:p>
            <a:pPr lvl="1"/>
            <a:r>
              <a:rPr lang="en-US" dirty="0"/>
              <a:t>If you have a pending criminal charge for a misdemeanor and/or felony offense that is not final in the court system, what do you need to submit?</a:t>
            </a:r>
          </a:p>
          <a:p>
            <a:pPr lvl="2"/>
            <a:r>
              <a:rPr lang="en-US" dirty="0"/>
              <a:t>Documents to produce</a:t>
            </a:r>
          </a:p>
          <a:p>
            <a:pPr lvl="3"/>
            <a:r>
              <a:rPr lang="en-US" dirty="0"/>
              <a:t>Petition, Notice of Hearing, and/or Ticket</a:t>
            </a:r>
          </a:p>
          <a:p>
            <a:pPr lvl="2"/>
            <a:r>
              <a:rPr lang="en-US" dirty="0"/>
              <a:t>If actively in a Diversion Agreement/SIS:</a:t>
            </a:r>
          </a:p>
          <a:p>
            <a:pPr lvl="3"/>
            <a:r>
              <a:rPr lang="en-US" dirty="0"/>
              <a:t>Certified court documents</a:t>
            </a:r>
          </a:p>
          <a:p>
            <a:pPr lvl="4"/>
            <a:r>
              <a:rPr lang="en-US" dirty="0"/>
              <a:t>Diversion agreement</a:t>
            </a:r>
          </a:p>
          <a:p>
            <a:pPr lvl="4"/>
            <a:r>
              <a:rPr lang="en-US" dirty="0"/>
              <a:t>Explanatory letter</a:t>
            </a:r>
          </a:p>
          <a:p>
            <a:pPr lvl="2"/>
            <a:r>
              <a:rPr lang="en-US" dirty="0"/>
              <a:t>Has not had court date</a:t>
            </a:r>
          </a:p>
          <a:p>
            <a:pPr lvl="3"/>
            <a:r>
              <a:rPr lang="en-US" dirty="0"/>
              <a:t>Explanatory letter</a:t>
            </a:r>
          </a:p>
          <a:p>
            <a:pPr lvl="1"/>
            <a:r>
              <a:rPr lang="en-US" dirty="0"/>
              <a:t>Once an outcome has been determined with the courts, licensee/applicant is required to inform KSBN within 30 days. </a:t>
            </a:r>
          </a:p>
          <a:p>
            <a:pPr lvl="2"/>
            <a:r>
              <a:rPr lang="en-US" dirty="0">
                <a:effectLst/>
                <a:latin typeface="Calibri" panose="020F0502020204030204" pitchFamily="34" charset="0"/>
                <a:ea typeface="Calibri" panose="020F0502020204030204" pitchFamily="34" charset="0"/>
              </a:rPr>
              <a:t>pursuant to K.S.A. 65-1117(c)(1)</a:t>
            </a:r>
            <a:endParaRPr lang="en-US" dirty="0"/>
          </a:p>
        </p:txBody>
      </p:sp>
    </p:spTree>
    <p:extLst>
      <p:ext uri="{BB962C8B-B14F-4D97-AF65-F5344CB8AC3E}">
        <p14:creationId xmlns:p14="http://schemas.microsoft.com/office/powerpoint/2010/main" val="229923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63DB-55DE-F3C3-7E5B-38452EF068D9}"/>
              </a:ext>
            </a:extLst>
          </p:cNvPr>
          <p:cNvSpPr>
            <a:spLocks noGrp="1"/>
          </p:cNvSpPr>
          <p:nvPr>
            <p:ph type="title"/>
          </p:nvPr>
        </p:nvSpPr>
        <p:spPr/>
        <p:txBody>
          <a:bodyPr/>
          <a:lstStyle/>
          <a:p>
            <a:r>
              <a:rPr lang="en-US" dirty="0"/>
              <a:t>Explanatory letter</a:t>
            </a:r>
          </a:p>
        </p:txBody>
      </p:sp>
      <p:sp>
        <p:nvSpPr>
          <p:cNvPr id="3" name="Content Placeholder 2">
            <a:extLst>
              <a:ext uri="{FF2B5EF4-FFF2-40B4-BE49-F238E27FC236}">
                <a16:creationId xmlns:a16="http://schemas.microsoft.com/office/drawing/2014/main" id="{545EDB77-EBF8-823F-C3A7-AC5A01BC4F19}"/>
              </a:ext>
            </a:extLst>
          </p:cNvPr>
          <p:cNvSpPr>
            <a:spLocks noGrp="1"/>
          </p:cNvSpPr>
          <p:nvPr>
            <p:ph idx="1"/>
          </p:nvPr>
        </p:nvSpPr>
        <p:spPr/>
        <p:txBody>
          <a:bodyPr/>
          <a:lstStyle/>
          <a:p>
            <a:r>
              <a:rPr lang="en-US" dirty="0"/>
              <a:t>The explanatory letter should include the following information:</a:t>
            </a:r>
          </a:p>
          <a:p>
            <a:pPr lvl="1"/>
            <a:r>
              <a:rPr lang="en-US" dirty="0"/>
              <a:t>Date of the criminal offense or disciplinary/administrative action</a:t>
            </a:r>
          </a:p>
          <a:p>
            <a:pPr lvl="1"/>
            <a:r>
              <a:rPr lang="en-US" dirty="0"/>
              <a:t>Circumstances leading up to the arrest or disciplinary/administrative action</a:t>
            </a:r>
          </a:p>
          <a:p>
            <a:pPr lvl="1"/>
            <a:r>
              <a:rPr lang="en-US" dirty="0"/>
              <a:t>Actual conviction or disciplinary/administrative action</a:t>
            </a:r>
          </a:p>
          <a:p>
            <a:pPr lvl="1"/>
            <a:r>
              <a:rPr lang="en-US" dirty="0"/>
              <a:t>Actual sentence or board/regulatory agency order</a:t>
            </a:r>
          </a:p>
          <a:p>
            <a:pPr lvl="1"/>
            <a:r>
              <a:rPr lang="en-US" dirty="0"/>
              <a:t>Current status of sentence or order</a:t>
            </a:r>
          </a:p>
          <a:p>
            <a:pPr lvl="1"/>
            <a:r>
              <a:rPr lang="en-US" dirty="0"/>
              <a:t>Rehabilitation (if any)</a:t>
            </a:r>
          </a:p>
        </p:txBody>
      </p:sp>
    </p:spTree>
    <p:extLst>
      <p:ext uri="{BB962C8B-B14F-4D97-AF65-F5344CB8AC3E}">
        <p14:creationId xmlns:p14="http://schemas.microsoft.com/office/powerpoint/2010/main" val="533326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C26F-7320-2EB4-496B-1E21B1028356}"/>
              </a:ext>
            </a:extLst>
          </p:cNvPr>
          <p:cNvSpPr>
            <a:spLocks noGrp="1"/>
          </p:cNvSpPr>
          <p:nvPr>
            <p:ph type="title"/>
          </p:nvPr>
        </p:nvSpPr>
        <p:spPr/>
        <p:txBody>
          <a:bodyPr/>
          <a:lstStyle/>
          <a:p>
            <a:r>
              <a:rPr lang="en-US" dirty="0"/>
              <a:t>OBTAINABLE DOCUMENTS</a:t>
            </a:r>
          </a:p>
        </p:txBody>
      </p:sp>
      <p:sp>
        <p:nvSpPr>
          <p:cNvPr id="3" name="Content Placeholder 2">
            <a:extLst>
              <a:ext uri="{FF2B5EF4-FFF2-40B4-BE49-F238E27FC236}">
                <a16:creationId xmlns:a16="http://schemas.microsoft.com/office/drawing/2014/main" id="{A662CDD1-268E-318A-CD69-2232EC80E619}"/>
              </a:ext>
            </a:extLst>
          </p:cNvPr>
          <p:cNvSpPr>
            <a:spLocks noGrp="1"/>
          </p:cNvSpPr>
          <p:nvPr>
            <p:ph idx="1"/>
          </p:nvPr>
        </p:nvSpPr>
        <p:spPr/>
        <p:txBody>
          <a:bodyPr>
            <a:normAutofit fontScale="85000" lnSpcReduction="10000"/>
          </a:bodyPr>
          <a:lstStyle/>
          <a:p>
            <a:r>
              <a:rPr lang="en-US" dirty="0"/>
              <a:t>The following list is not all inclusive but represents the types of court documents that can be obtained from the office of the Clerk of the Court where the conviction/diversion occurred – City (municipal), County (district/circuit) or Federal Court:</a:t>
            </a:r>
          </a:p>
          <a:p>
            <a:pPr lvl="1"/>
            <a:r>
              <a:rPr lang="en-US" dirty="0"/>
              <a:t>Uniform Notice to Appear and Complaint (e.g. ticket), Complaint/Petition or Indictment:</a:t>
            </a:r>
          </a:p>
          <a:p>
            <a:pPr lvl="2"/>
            <a:r>
              <a:rPr lang="en-US" dirty="0"/>
              <a:t>DO NOT submit information regarding speeding or parking tickets</a:t>
            </a:r>
          </a:p>
          <a:p>
            <a:pPr lvl="1"/>
            <a:r>
              <a:rPr lang="en-US" dirty="0"/>
              <a:t>Amended Complaint/Petition or Indictment</a:t>
            </a:r>
          </a:p>
          <a:p>
            <a:pPr lvl="2"/>
            <a:r>
              <a:rPr lang="en-US" dirty="0"/>
              <a:t>Indicates chargers were increased/decreased from the original charges</a:t>
            </a:r>
          </a:p>
          <a:p>
            <a:pPr lvl="1"/>
            <a:r>
              <a:rPr lang="en-US" dirty="0"/>
              <a:t>Journal Entry of Judgment (Conviction) and Sentencing</a:t>
            </a:r>
          </a:p>
          <a:p>
            <a:pPr lvl="1"/>
            <a:r>
              <a:rPr lang="en-US" dirty="0"/>
              <a:t>Probation Agreement (if any) and current status</a:t>
            </a:r>
          </a:p>
          <a:p>
            <a:pPr lvl="1"/>
            <a:r>
              <a:rPr lang="en-US" dirty="0"/>
              <a:t>Diversion Agreement (if any) and current status</a:t>
            </a:r>
          </a:p>
          <a:p>
            <a:pPr lvl="1"/>
            <a:r>
              <a:rPr lang="en-US" dirty="0"/>
              <a:t>Proof that all fines, fees, costs and/or restitution have been paid or record of payment to date</a:t>
            </a:r>
          </a:p>
        </p:txBody>
      </p:sp>
    </p:spTree>
    <p:extLst>
      <p:ext uri="{BB962C8B-B14F-4D97-AF65-F5344CB8AC3E}">
        <p14:creationId xmlns:p14="http://schemas.microsoft.com/office/powerpoint/2010/main" val="1316894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8263-8B86-346B-F4F8-1D80D9426E08}"/>
              </a:ext>
            </a:extLst>
          </p:cNvPr>
          <p:cNvSpPr>
            <a:spLocks noGrp="1"/>
          </p:cNvSpPr>
          <p:nvPr>
            <p:ph type="title"/>
          </p:nvPr>
        </p:nvSpPr>
        <p:spPr/>
        <p:txBody>
          <a:bodyPr/>
          <a:lstStyle/>
          <a:p>
            <a:r>
              <a:rPr lang="en-US" dirty="0"/>
              <a:t>Subject to reporting</a:t>
            </a:r>
          </a:p>
        </p:txBody>
      </p:sp>
      <p:sp>
        <p:nvSpPr>
          <p:cNvPr id="3" name="Content Placeholder 2">
            <a:extLst>
              <a:ext uri="{FF2B5EF4-FFF2-40B4-BE49-F238E27FC236}">
                <a16:creationId xmlns:a16="http://schemas.microsoft.com/office/drawing/2014/main" id="{B26A4CB0-C28D-A1CD-B0ED-2AC9FDD42839}"/>
              </a:ext>
            </a:extLst>
          </p:cNvPr>
          <p:cNvSpPr>
            <a:spLocks noGrp="1"/>
          </p:cNvSpPr>
          <p:nvPr>
            <p:ph sz="half" idx="1"/>
          </p:nvPr>
        </p:nvSpPr>
        <p:spPr/>
        <p:txBody>
          <a:bodyPr>
            <a:normAutofit fontScale="92500" lnSpcReduction="20000"/>
          </a:bodyPr>
          <a:lstStyle/>
          <a:p>
            <a:r>
              <a:rPr lang="en-US" dirty="0"/>
              <a:t>ALL felonies</a:t>
            </a:r>
          </a:p>
          <a:p>
            <a:r>
              <a:rPr lang="en-US" dirty="0"/>
              <a:t>And the following categories of misdemeanors;</a:t>
            </a:r>
          </a:p>
          <a:p>
            <a:pPr lvl="1"/>
            <a:r>
              <a:rPr lang="en-US" dirty="0"/>
              <a:t>Alcohol</a:t>
            </a:r>
          </a:p>
          <a:p>
            <a:pPr lvl="1"/>
            <a:r>
              <a:rPr lang="en-US" dirty="0"/>
              <a:t>Any drugs</a:t>
            </a:r>
          </a:p>
          <a:p>
            <a:pPr lvl="1"/>
            <a:r>
              <a:rPr lang="en-US" dirty="0"/>
              <a:t>Deceit</a:t>
            </a:r>
          </a:p>
          <a:p>
            <a:pPr lvl="1"/>
            <a:r>
              <a:rPr lang="en-US" dirty="0"/>
              <a:t>Dishonesty</a:t>
            </a:r>
          </a:p>
          <a:p>
            <a:pPr lvl="1"/>
            <a:r>
              <a:rPr lang="en-US" dirty="0"/>
              <a:t>Endangerment of a child or vulnerable adult</a:t>
            </a:r>
          </a:p>
        </p:txBody>
      </p:sp>
      <p:sp>
        <p:nvSpPr>
          <p:cNvPr id="4" name="Content Placeholder 3">
            <a:extLst>
              <a:ext uri="{FF2B5EF4-FFF2-40B4-BE49-F238E27FC236}">
                <a16:creationId xmlns:a16="http://schemas.microsoft.com/office/drawing/2014/main" id="{00355CE1-338B-3E11-6C40-26181BA25855}"/>
              </a:ext>
            </a:extLst>
          </p:cNvPr>
          <p:cNvSpPr>
            <a:spLocks noGrp="1"/>
          </p:cNvSpPr>
          <p:nvPr>
            <p:ph sz="half" idx="2"/>
          </p:nvPr>
        </p:nvSpPr>
        <p:spPr/>
        <p:txBody>
          <a:bodyPr>
            <a:normAutofit fontScale="92500" lnSpcReduction="20000"/>
          </a:bodyPr>
          <a:lstStyle/>
          <a:p>
            <a:pPr lvl="1"/>
            <a:r>
              <a:rPr lang="en-US" dirty="0"/>
              <a:t>Falsification</a:t>
            </a:r>
          </a:p>
          <a:p>
            <a:pPr lvl="1"/>
            <a:r>
              <a:rPr lang="en-US" dirty="0"/>
              <a:t>Fraud</a:t>
            </a:r>
          </a:p>
          <a:p>
            <a:pPr lvl="1"/>
            <a:r>
              <a:rPr lang="en-US" dirty="0"/>
              <a:t>Misrepresentation</a:t>
            </a:r>
          </a:p>
          <a:p>
            <a:pPr lvl="1"/>
            <a:r>
              <a:rPr lang="en-US" dirty="0"/>
              <a:t>Physical, emotional, financial, or sexual exploitation of a child or vulnerable adult</a:t>
            </a:r>
          </a:p>
          <a:p>
            <a:pPr lvl="1"/>
            <a:r>
              <a:rPr lang="en-US" dirty="0"/>
              <a:t>Physical or verbal abuse</a:t>
            </a:r>
          </a:p>
          <a:p>
            <a:pPr lvl="1"/>
            <a:r>
              <a:rPr lang="en-US" dirty="0"/>
              <a:t>Theft</a:t>
            </a:r>
          </a:p>
          <a:p>
            <a:pPr lvl="1"/>
            <a:r>
              <a:rPr lang="en-US" dirty="0"/>
              <a:t>Violation of a protection from abuse order or protection from stalking order; or any action arising out of a violation of any state or federal regulation</a:t>
            </a:r>
          </a:p>
          <a:p>
            <a:pPr marL="0" indent="0">
              <a:buNone/>
            </a:pPr>
            <a:endParaRPr lang="en-US" dirty="0"/>
          </a:p>
        </p:txBody>
      </p:sp>
    </p:spTree>
    <p:extLst>
      <p:ext uri="{BB962C8B-B14F-4D97-AF65-F5344CB8AC3E}">
        <p14:creationId xmlns:p14="http://schemas.microsoft.com/office/powerpoint/2010/main" val="2255552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4DA59E-C17F-86D4-39BC-919B6F019FC8}"/>
              </a:ext>
            </a:extLst>
          </p:cNvPr>
          <p:cNvSpPr>
            <a:spLocks noGrp="1"/>
          </p:cNvSpPr>
          <p:nvPr>
            <p:ph type="title"/>
          </p:nvPr>
        </p:nvSpPr>
        <p:spPr/>
        <p:txBody>
          <a:bodyPr/>
          <a:lstStyle/>
          <a:p>
            <a:r>
              <a:rPr lang="en-US" dirty="0"/>
              <a:t>Agreed disposition</a:t>
            </a:r>
          </a:p>
        </p:txBody>
      </p:sp>
      <p:sp>
        <p:nvSpPr>
          <p:cNvPr id="10" name="Content Placeholder 9">
            <a:extLst>
              <a:ext uri="{FF2B5EF4-FFF2-40B4-BE49-F238E27FC236}">
                <a16:creationId xmlns:a16="http://schemas.microsoft.com/office/drawing/2014/main" id="{CB706E1F-8DBB-4F06-9BA6-E483E1FF6A03}"/>
              </a:ext>
            </a:extLst>
          </p:cNvPr>
          <p:cNvSpPr>
            <a:spLocks noGrp="1"/>
          </p:cNvSpPr>
          <p:nvPr>
            <p:ph sz="half" idx="1"/>
          </p:nvPr>
        </p:nvSpPr>
        <p:spPr/>
        <p:txBody>
          <a:bodyPr/>
          <a:lstStyle/>
          <a:p>
            <a:r>
              <a:rPr lang="en-US" dirty="0"/>
              <a:t>An agreed disposition means the disposition of a Complaint or Charge of Misconduct agreed to by Respondent and Bar Counsel and approved by a Subcommittee, District Committee, or the Board</a:t>
            </a:r>
          </a:p>
          <a:p>
            <a:pPr lvl="1"/>
            <a:r>
              <a:rPr lang="en-US" dirty="0">
                <a:hlinkClick r:id="rId2"/>
              </a:rPr>
              <a:t>https://www.lawinsider.com/dictionary/agreed-disposition</a:t>
            </a:r>
            <a:r>
              <a:rPr lang="en-US" dirty="0"/>
              <a:t>.</a:t>
            </a:r>
          </a:p>
        </p:txBody>
      </p:sp>
      <p:sp>
        <p:nvSpPr>
          <p:cNvPr id="11" name="Content Placeholder 10">
            <a:extLst>
              <a:ext uri="{FF2B5EF4-FFF2-40B4-BE49-F238E27FC236}">
                <a16:creationId xmlns:a16="http://schemas.microsoft.com/office/drawing/2014/main" id="{CF192E5A-B8AC-A876-7684-82D530DBF27D}"/>
              </a:ext>
            </a:extLst>
          </p:cNvPr>
          <p:cNvSpPr>
            <a:spLocks noGrp="1"/>
          </p:cNvSpPr>
          <p:nvPr>
            <p:ph sz="half" idx="2"/>
          </p:nvPr>
        </p:nvSpPr>
        <p:spPr/>
        <p:txBody>
          <a:bodyPr/>
          <a:lstStyle/>
          <a:p>
            <a:r>
              <a:rPr lang="en-US" dirty="0"/>
              <a:t>Examples of an agreed disposition</a:t>
            </a:r>
          </a:p>
          <a:p>
            <a:pPr lvl="1"/>
            <a:r>
              <a:rPr lang="en-US" dirty="0"/>
              <a:t>Diversion Agreement</a:t>
            </a:r>
          </a:p>
          <a:p>
            <a:pPr lvl="1"/>
            <a:r>
              <a:rPr lang="en-US" dirty="0"/>
              <a:t>Suspended Imposition of Sentencing (SIS).</a:t>
            </a:r>
          </a:p>
          <a:p>
            <a:pPr marL="0" indent="0">
              <a:buNone/>
            </a:pPr>
            <a:endParaRPr lang="en-US" dirty="0"/>
          </a:p>
        </p:txBody>
      </p:sp>
    </p:spTree>
    <p:extLst>
      <p:ext uri="{BB962C8B-B14F-4D97-AF65-F5344CB8AC3E}">
        <p14:creationId xmlns:p14="http://schemas.microsoft.com/office/powerpoint/2010/main" val="42464538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DC0BD3-3A35-59AF-6402-050239E08655}"/>
              </a:ext>
            </a:extLst>
          </p:cNvPr>
          <p:cNvSpPr>
            <a:spLocks noGrp="1"/>
          </p:cNvSpPr>
          <p:nvPr>
            <p:ph type="title"/>
          </p:nvPr>
        </p:nvSpPr>
        <p:spPr/>
        <p:txBody>
          <a:bodyPr/>
          <a:lstStyle/>
          <a:p>
            <a:r>
              <a:rPr lang="en-US" dirty="0"/>
              <a:t>Felony conviction/agreed disposition</a:t>
            </a:r>
          </a:p>
        </p:txBody>
      </p:sp>
      <p:sp>
        <p:nvSpPr>
          <p:cNvPr id="8" name="Content Placeholder 7">
            <a:extLst>
              <a:ext uri="{FF2B5EF4-FFF2-40B4-BE49-F238E27FC236}">
                <a16:creationId xmlns:a16="http://schemas.microsoft.com/office/drawing/2014/main" id="{111D1447-DABB-E7D8-E0E6-70AF572AD0FA}"/>
              </a:ext>
            </a:extLst>
          </p:cNvPr>
          <p:cNvSpPr>
            <a:spLocks noGrp="1"/>
          </p:cNvSpPr>
          <p:nvPr>
            <p:ph sz="half" idx="1"/>
          </p:nvPr>
        </p:nvSpPr>
        <p:spPr/>
        <p:txBody>
          <a:bodyPr>
            <a:normAutofit fontScale="85000" lnSpcReduction="10000"/>
          </a:bodyPr>
          <a:lstStyle/>
          <a:p>
            <a:r>
              <a:rPr lang="en-US" dirty="0"/>
              <a:t>Am I eligible for a Multi-State License?</a:t>
            </a:r>
          </a:p>
          <a:p>
            <a:pPr lvl="1"/>
            <a:r>
              <a:rPr lang="en-US" dirty="0"/>
              <a:t>My agreed disposition is for a felony offense.</a:t>
            </a:r>
          </a:p>
          <a:p>
            <a:pPr lvl="2"/>
            <a:r>
              <a:rPr lang="en-US" dirty="0"/>
              <a:t>NOT ELIGIBLE</a:t>
            </a:r>
          </a:p>
          <a:p>
            <a:pPr lvl="1"/>
            <a:r>
              <a:rPr lang="en-US" dirty="0"/>
              <a:t>Felony conviction on record</a:t>
            </a:r>
          </a:p>
          <a:p>
            <a:pPr lvl="2"/>
            <a:r>
              <a:rPr lang="en-US" dirty="0"/>
              <a:t>NOT ELIGIBLE</a:t>
            </a:r>
          </a:p>
          <a:p>
            <a:pPr lvl="1"/>
            <a:r>
              <a:rPr lang="en-US" dirty="0"/>
              <a:t>Felony conviction/agreed disposition expunged?</a:t>
            </a:r>
          </a:p>
          <a:p>
            <a:pPr lvl="2"/>
            <a:r>
              <a:rPr lang="en-US" dirty="0"/>
              <a:t>Expungement documents must be submitted along with explanatory letter</a:t>
            </a:r>
          </a:p>
          <a:p>
            <a:pPr lvl="2"/>
            <a:r>
              <a:rPr lang="en-US" dirty="0"/>
              <a:t>Application gets reviewed by Board Chairperson for approval of licensure. </a:t>
            </a:r>
          </a:p>
        </p:txBody>
      </p:sp>
      <p:sp>
        <p:nvSpPr>
          <p:cNvPr id="9" name="Content Placeholder 8">
            <a:extLst>
              <a:ext uri="{FF2B5EF4-FFF2-40B4-BE49-F238E27FC236}">
                <a16:creationId xmlns:a16="http://schemas.microsoft.com/office/drawing/2014/main" id="{9D85BEE8-4FB0-EDC1-7825-C4EEE39040E4}"/>
              </a:ext>
            </a:extLst>
          </p:cNvPr>
          <p:cNvSpPr>
            <a:spLocks noGrp="1"/>
          </p:cNvSpPr>
          <p:nvPr>
            <p:ph sz="half" idx="2"/>
          </p:nvPr>
        </p:nvSpPr>
        <p:spPr/>
        <p:txBody>
          <a:bodyPr>
            <a:normAutofit fontScale="85000" lnSpcReduction="10000"/>
          </a:bodyPr>
          <a:lstStyle/>
          <a:p>
            <a:r>
              <a:rPr lang="en-US" dirty="0"/>
              <a:t>Am I eligible for a Single-State License?</a:t>
            </a:r>
          </a:p>
          <a:p>
            <a:pPr lvl="1"/>
            <a:r>
              <a:rPr lang="en-US" dirty="0"/>
              <a:t>All felony convictions and/or agreed dispositions will be reviewed by Board Chairperson for approval of licensure. </a:t>
            </a:r>
          </a:p>
          <a:p>
            <a:pPr lvl="1"/>
            <a:endParaRPr lang="en-US" dirty="0"/>
          </a:p>
        </p:txBody>
      </p:sp>
    </p:spTree>
    <p:extLst>
      <p:ext uri="{BB962C8B-B14F-4D97-AF65-F5344CB8AC3E}">
        <p14:creationId xmlns:p14="http://schemas.microsoft.com/office/powerpoint/2010/main" val="83160472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288-DBA3-2B3C-56F4-BA3F4585E253}"/>
              </a:ext>
            </a:extLst>
          </p:cNvPr>
          <p:cNvSpPr>
            <a:spLocks noGrp="1"/>
          </p:cNvSpPr>
          <p:nvPr>
            <p:ph type="title"/>
          </p:nvPr>
        </p:nvSpPr>
        <p:spPr/>
        <p:txBody>
          <a:bodyPr/>
          <a:lstStyle/>
          <a:p>
            <a:r>
              <a:rPr lang="en-US" dirty="0"/>
              <a:t>Misdemeanor conviction/agreed disposition</a:t>
            </a:r>
          </a:p>
        </p:txBody>
      </p:sp>
      <p:sp>
        <p:nvSpPr>
          <p:cNvPr id="3" name="Content Placeholder 2">
            <a:extLst>
              <a:ext uri="{FF2B5EF4-FFF2-40B4-BE49-F238E27FC236}">
                <a16:creationId xmlns:a16="http://schemas.microsoft.com/office/drawing/2014/main" id="{6D895984-DFBD-44DA-CB2E-4ACF0E4D7895}"/>
              </a:ext>
            </a:extLst>
          </p:cNvPr>
          <p:cNvSpPr>
            <a:spLocks noGrp="1"/>
          </p:cNvSpPr>
          <p:nvPr>
            <p:ph sz="half" idx="1"/>
          </p:nvPr>
        </p:nvSpPr>
        <p:spPr/>
        <p:txBody>
          <a:bodyPr/>
          <a:lstStyle/>
          <a:p>
            <a:r>
              <a:rPr lang="en-US" dirty="0"/>
              <a:t>Am I eligible for a Multi-State License?</a:t>
            </a:r>
          </a:p>
          <a:p>
            <a:pPr lvl="1"/>
            <a:r>
              <a:rPr lang="en-US" dirty="0"/>
              <a:t>Conviction/agreed disposition has a nexus to nursing?</a:t>
            </a:r>
          </a:p>
          <a:p>
            <a:pPr lvl="2"/>
            <a:r>
              <a:rPr lang="en-US" dirty="0"/>
              <a:t>NOT ELIGIBLE</a:t>
            </a:r>
          </a:p>
          <a:p>
            <a:pPr lvl="1"/>
            <a:r>
              <a:rPr lang="en-US" dirty="0"/>
              <a:t>Conviction/agreed disposition does not have a nexus to nursing?</a:t>
            </a:r>
          </a:p>
          <a:p>
            <a:pPr lvl="2"/>
            <a:r>
              <a:rPr lang="en-US" dirty="0"/>
              <a:t>Eligible with approval from Board Chairperson</a:t>
            </a:r>
          </a:p>
        </p:txBody>
      </p:sp>
      <p:sp>
        <p:nvSpPr>
          <p:cNvPr id="5" name="Content Placeholder 4">
            <a:extLst>
              <a:ext uri="{FF2B5EF4-FFF2-40B4-BE49-F238E27FC236}">
                <a16:creationId xmlns:a16="http://schemas.microsoft.com/office/drawing/2014/main" id="{9B8F22BC-352D-6318-44A6-5DAEB79BE928}"/>
              </a:ext>
            </a:extLst>
          </p:cNvPr>
          <p:cNvSpPr>
            <a:spLocks noGrp="1"/>
          </p:cNvSpPr>
          <p:nvPr>
            <p:ph sz="half" idx="2"/>
          </p:nvPr>
        </p:nvSpPr>
        <p:spPr/>
        <p:txBody>
          <a:bodyPr/>
          <a:lstStyle/>
          <a:p>
            <a:r>
              <a:rPr lang="en-US" dirty="0"/>
              <a:t>Am I eligible for a Single-State License?</a:t>
            </a:r>
          </a:p>
          <a:p>
            <a:pPr lvl="1"/>
            <a:r>
              <a:rPr lang="en-US" dirty="0"/>
              <a:t>All misdemeanor convictions will be reviewed by Board Chairperson for approval of licensure. </a:t>
            </a:r>
          </a:p>
          <a:p>
            <a:endParaRPr lang="en-US" dirty="0"/>
          </a:p>
        </p:txBody>
      </p:sp>
    </p:spTree>
    <p:extLst>
      <p:ext uri="{BB962C8B-B14F-4D97-AF65-F5344CB8AC3E}">
        <p14:creationId xmlns:p14="http://schemas.microsoft.com/office/powerpoint/2010/main" val="3040848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6023-BEBC-5A5F-5534-5F1E5D2AC856}"/>
              </a:ext>
            </a:extLst>
          </p:cNvPr>
          <p:cNvSpPr>
            <a:spLocks noGrp="1"/>
          </p:cNvSpPr>
          <p:nvPr>
            <p:ph type="title"/>
          </p:nvPr>
        </p:nvSpPr>
        <p:spPr/>
        <p:txBody>
          <a:bodyPr/>
          <a:lstStyle/>
          <a:p>
            <a:r>
              <a:rPr lang="en-US" dirty="0"/>
              <a:t>Monitoring program</a:t>
            </a:r>
          </a:p>
        </p:txBody>
      </p:sp>
      <p:sp>
        <p:nvSpPr>
          <p:cNvPr id="3" name="Content Placeholder 2">
            <a:extLst>
              <a:ext uri="{FF2B5EF4-FFF2-40B4-BE49-F238E27FC236}">
                <a16:creationId xmlns:a16="http://schemas.microsoft.com/office/drawing/2014/main" id="{C815CFE2-E433-A307-BA0A-4F93B419F88B}"/>
              </a:ext>
            </a:extLst>
          </p:cNvPr>
          <p:cNvSpPr>
            <a:spLocks noGrp="1"/>
          </p:cNvSpPr>
          <p:nvPr>
            <p:ph idx="1"/>
          </p:nvPr>
        </p:nvSpPr>
        <p:spPr/>
        <p:txBody>
          <a:bodyPr>
            <a:normAutofit fontScale="92500" lnSpcReduction="20000"/>
          </a:bodyPr>
          <a:lstStyle/>
          <a:p>
            <a:r>
              <a:rPr lang="en-US" dirty="0"/>
              <a:t>What is an approved monitoring program?</a:t>
            </a:r>
          </a:p>
          <a:p>
            <a:pPr lvl="1"/>
            <a:r>
              <a:rPr lang="en-US" dirty="0"/>
              <a:t>Kansas Nurse Assistance Program (KNAP)</a:t>
            </a:r>
          </a:p>
          <a:p>
            <a:pPr lvl="2"/>
            <a:r>
              <a:rPr lang="en-US" dirty="0"/>
              <a:t>www.ksnurseassistance.org/</a:t>
            </a:r>
          </a:p>
          <a:p>
            <a:r>
              <a:rPr lang="en-US" dirty="0"/>
              <a:t>Established in 1988, the Kansas Nurse Assistance Program works with healthcare professionals across the state of Kansas to provide monitoring services to ensure public safety and rehabilitation of the struggling nurse. </a:t>
            </a:r>
          </a:p>
          <a:p>
            <a:r>
              <a:rPr lang="en-US" dirty="0">
                <a:effectLst/>
              </a:rPr>
              <a:t>KNAP is a voluntary program that assists in the rehabilitation of healthcare professionals while still attaining their professional licenses and serves LPNs, RNs, LMHTs, APRNs, and CRNAs struggling with substance abuse, mental heath issues, or decreased cognitive functioning.</a:t>
            </a:r>
          </a:p>
        </p:txBody>
      </p:sp>
    </p:spTree>
    <p:extLst>
      <p:ext uri="{BB962C8B-B14F-4D97-AF65-F5344CB8AC3E}">
        <p14:creationId xmlns:p14="http://schemas.microsoft.com/office/powerpoint/2010/main" val="111094694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11AB-BE7C-0D5A-5582-5F663C573D4B}"/>
              </a:ext>
            </a:extLst>
          </p:cNvPr>
          <p:cNvSpPr>
            <a:spLocks noGrp="1"/>
          </p:cNvSpPr>
          <p:nvPr>
            <p:ph type="title"/>
          </p:nvPr>
        </p:nvSpPr>
        <p:spPr/>
        <p:txBody>
          <a:bodyPr/>
          <a:lstStyle/>
          <a:p>
            <a:r>
              <a:rPr lang="en-US" dirty="0"/>
              <a:t>Monitoring program cont.</a:t>
            </a:r>
          </a:p>
        </p:txBody>
      </p:sp>
      <p:sp>
        <p:nvSpPr>
          <p:cNvPr id="3" name="Content Placeholder 2">
            <a:extLst>
              <a:ext uri="{FF2B5EF4-FFF2-40B4-BE49-F238E27FC236}">
                <a16:creationId xmlns:a16="http://schemas.microsoft.com/office/drawing/2014/main" id="{183D6014-09A4-CDE9-34B1-417EEC5EE9A9}"/>
              </a:ext>
            </a:extLst>
          </p:cNvPr>
          <p:cNvSpPr>
            <a:spLocks noGrp="1"/>
          </p:cNvSpPr>
          <p:nvPr>
            <p:ph idx="1"/>
          </p:nvPr>
        </p:nvSpPr>
        <p:spPr/>
        <p:txBody>
          <a:bodyPr/>
          <a:lstStyle/>
          <a:p>
            <a:r>
              <a:rPr lang="en-US" dirty="0"/>
              <a:t>Monitoring Program is NOT</a:t>
            </a:r>
          </a:p>
          <a:p>
            <a:pPr lvl="1"/>
            <a:r>
              <a:rPr lang="en-US" dirty="0"/>
              <a:t>KSBN monitoring your license</a:t>
            </a:r>
          </a:p>
          <a:p>
            <a:pPr lvl="1"/>
            <a:r>
              <a:rPr lang="en-US" dirty="0"/>
              <a:t>Nursing program</a:t>
            </a:r>
          </a:p>
          <a:p>
            <a:pPr lvl="1"/>
            <a:r>
              <a:rPr lang="en-US" dirty="0"/>
              <a:t>Clinical rotation</a:t>
            </a:r>
          </a:p>
          <a:p>
            <a:r>
              <a:rPr lang="en-US" dirty="0"/>
              <a:t>KNAP Contacts</a:t>
            </a:r>
          </a:p>
          <a:p>
            <a:pPr lvl="1"/>
            <a:r>
              <a:rPr lang="en-US" dirty="0"/>
              <a:t>Jennifer </a:t>
            </a:r>
            <a:r>
              <a:rPr lang="en-US" dirty="0" err="1"/>
              <a:t>Payea</a:t>
            </a:r>
            <a:r>
              <a:rPr lang="en-US" dirty="0"/>
              <a:t>, MS– KNAP Executive Director</a:t>
            </a:r>
          </a:p>
          <a:p>
            <a:pPr lvl="1"/>
            <a:r>
              <a:rPr lang="en-US" dirty="0"/>
              <a:t>Elizabeth Anderson, BSW, MSW – KNAP Program Manager</a:t>
            </a:r>
          </a:p>
          <a:p>
            <a:pPr lvl="1"/>
            <a:r>
              <a:rPr lang="en-US" dirty="0"/>
              <a:t>Lindsey Grainger – Administrative Assistant</a:t>
            </a:r>
          </a:p>
        </p:txBody>
      </p:sp>
    </p:spTree>
    <p:extLst>
      <p:ext uri="{BB962C8B-B14F-4D97-AF65-F5344CB8AC3E}">
        <p14:creationId xmlns:p14="http://schemas.microsoft.com/office/powerpoint/2010/main" val="64707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0F87-D4D2-4F31-8B5F-16980BCC1495}"/>
              </a:ext>
            </a:extLst>
          </p:cNvPr>
          <p:cNvSpPr>
            <a:spLocks noGrp="1"/>
          </p:cNvSpPr>
          <p:nvPr>
            <p:ph type="title"/>
          </p:nvPr>
        </p:nvSpPr>
        <p:spPr/>
        <p:txBody>
          <a:bodyPr>
            <a:normAutofit/>
          </a:bodyPr>
          <a:lstStyle/>
          <a:p>
            <a:r>
              <a:rPr lang="en-US" sz="3600" dirty="0"/>
              <a:t>	</a:t>
            </a:r>
            <a:r>
              <a:rPr lang="en-US" sz="4800" dirty="0"/>
              <a:t>KSBN Mission</a:t>
            </a:r>
            <a:endParaRPr lang="en-US" sz="3600" dirty="0"/>
          </a:p>
        </p:txBody>
      </p:sp>
      <p:sp>
        <p:nvSpPr>
          <p:cNvPr id="3" name="Content Placeholder 2">
            <a:extLst>
              <a:ext uri="{FF2B5EF4-FFF2-40B4-BE49-F238E27FC236}">
                <a16:creationId xmlns:a16="http://schemas.microsoft.com/office/drawing/2014/main" id="{16A1914D-967C-40AD-B37F-86CE7BFCAD62}"/>
              </a:ext>
            </a:extLst>
          </p:cNvPr>
          <p:cNvSpPr>
            <a:spLocks noGrp="1"/>
          </p:cNvSpPr>
          <p:nvPr>
            <p:ph idx="1"/>
          </p:nvPr>
        </p:nvSpPr>
        <p:spPr/>
        <p:txBody>
          <a:bodyPr>
            <a:normAutofit/>
          </a:bodyPr>
          <a:lstStyle/>
          <a:p>
            <a:pPr lvl="1">
              <a:lnSpc>
                <a:spcPct val="150000"/>
              </a:lnSpc>
            </a:pPr>
            <a:r>
              <a:rPr lang="en-US" sz="3600" dirty="0"/>
              <a:t>The mission of the Board of Nursing is to assure the citizens of Kansas safe and competent practice by nurses and mental health technicians.</a:t>
            </a:r>
          </a:p>
        </p:txBody>
      </p:sp>
    </p:spTree>
    <p:extLst>
      <p:ext uri="{BB962C8B-B14F-4D97-AF65-F5344CB8AC3E}">
        <p14:creationId xmlns:p14="http://schemas.microsoft.com/office/powerpoint/2010/main" val="2631868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53CF-3EFB-BF37-78B1-CAD7FBC27D83}"/>
              </a:ext>
            </a:extLst>
          </p:cNvPr>
          <p:cNvSpPr>
            <a:spLocks noGrp="1"/>
          </p:cNvSpPr>
          <p:nvPr>
            <p:ph type="title"/>
          </p:nvPr>
        </p:nvSpPr>
        <p:spPr/>
        <p:txBody>
          <a:bodyPr/>
          <a:lstStyle/>
          <a:p>
            <a:r>
              <a:rPr lang="en-US" dirty="0"/>
              <a:t>NCLEX TESTING ACCOMMODATIONS REQUESTS</a:t>
            </a:r>
          </a:p>
        </p:txBody>
      </p:sp>
      <p:sp>
        <p:nvSpPr>
          <p:cNvPr id="3" name="Content Placeholder 2">
            <a:extLst>
              <a:ext uri="{FF2B5EF4-FFF2-40B4-BE49-F238E27FC236}">
                <a16:creationId xmlns:a16="http://schemas.microsoft.com/office/drawing/2014/main" id="{393192CF-C509-99CC-66CC-9557FBE10E63}"/>
              </a:ext>
            </a:extLst>
          </p:cNvPr>
          <p:cNvSpPr>
            <a:spLocks noGrp="1"/>
          </p:cNvSpPr>
          <p:nvPr>
            <p:ph sz="half" idx="1"/>
          </p:nvPr>
        </p:nvSpPr>
        <p:spPr/>
        <p:txBody>
          <a:bodyPr>
            <a:normAutofit fontScale="62500" lnSpcReduction="20000"/>
          </a:bodyPr>
          <a:lstStyle/>
          <a:p>
            <a:r>
              <a:rPr lang="en-US" dirty="0"/>
              <a:t>Collect Documentation</a:t>
            </a:r>
          </a:p>
          <a:p>
            <a:r>
              <a:rPr lang="en-US" dirty="0"/>
              <a:t>Documentation must include the following:</a:t>
            </a:r>
          </a:p>
          <a:p>
            <a:pPr lvl="1"/>
            <a:r>
              <a:rPr lang="en-US" dirty="0"/>
              <a:t>A professionally recognized diagnosis must be included in the documentation which the board receives from the candidate</a:t>
            </a:r>
          </a:p>
          <a:p>
            <a:pPr lvl="1"/>
            <a:r>
              <a:rPr lang="en-US" dirty="0"/>
              <a:t>A history of the disability and any past accommodation granted the candidate and a description of its impact on the individuals functioning.</a:t>
            </a:r>
          </a:p>
          <a:p>
            <a:pPr lvl="1"/>
            <a:r>
              <a:rPr lang="en-US" dirty="0"/>
              <a:t>Identification of the specific standardized and professionally recognized test/assessment given (e.g., Woodcock-Johnson, Weschler Adult Intelligence Scale).</a:t>
            </a:r>
          </a:p>
          <a:p>
            <a:pPr lvl="1"/>
            <a:r>
              <a:rPr lang="en-US" dirty="0"/>
              <a:t>The scores resulting from testing, interpretation of the scores and evaluations.</a:t>
            </a:r>
          </a:p>
          <a:p>
            <a:pPr lvl="1"/>
            <a:r>
              <a:rPr lang="en-US" dirty="0"/>
              <a:t>Recommendations for testing accommodations with a stated rationale as to why the requested accommodation is necessary and appropriate for the diagnosed disability (NCSBN 2007).</a:t>
            </a:r>
          </a:p>
        </p:txBody>
      </p:sp>
      <p:sp>
        <p:nvSpPr>
          <p:cNvPr id="4" name="Content Placeholder 3">
            <a:extLst>
              <a:ext uri="{FF2B5EF4-FFF2-40B4-BE49-F238E27FC236}">
                <a16:creationId xmlns:a16="http://schemas.microsoft.com/office/drawing/2014/main" id="{67B3C838-3C39-2A7A-0F45-F91D88E8E118}"/>
              </a:ext>
            </a:extLst>
          </p:cNvPr>
          <p:cNvSpPr>
            <a:spLocks noGrp="1"/>
          </p:cNvSpPr>
          <p:nvPr>
            <p:ph sz="half" idx="2"/>
          </p:nvPr>
        </p:nvSpPr>
        <p:spPr/>
        <p:txBody>
          <a:bodyPr>
            <a:normAutofit fontScale="62500" lnSpcReduction="20000"/>
          </a:bodyPr>
          <a:lstStyle/>
          <a:p>
            <a:r>
              <a:rPr lang="en-US" dirty="0"/>
              <a:t>Acquire Program Director’s Statement</a:t>
            </a:r>
          </a:p>
          <a:p>
            <a:pPr lvl="1"/>
            <a:r>
              <a:rPr lang="en-US" dirty="0"/>
              <a:t>A written statement from the candidate’s Program Director (or designee) which describes any testing accommodations made while the student was enrolled in the program. </a:t>
            </a:r>
          </a:p>
          <a:p>
            <a:r>
              <a:rPr lang="en-US" dirty="0"/>
              <a:t>Send Application</a:t>
            </a:r>
          </a:p>
          <a:p>
            <a:pPr lvl="1"/>
            <a:r>
              <a:rPr lang="en-US" dirty="0"/>
              <a:t>A letter from the applicant requesting specific special accommodations and the accompanying documentation for the need of the accommodations must be submitted to the Kansas Board of Nursing with your application to test. The accommodations will be reviewed for approval by the Board Chairperson at the weekly application meeting. </a:t>
            </a:r>
          </a:p>
        </p:txBody>
      </p:sp>
    </p:spTree>
    <p:extLst>
      <p:ext uri="{BB962C8B-B14F-4D97-AF65-F5344CB8AC3E}">
        <p14:creationId xmlns:p14="http://schemas.microsoft.com/office/powerpoint/2010/main" val="16848593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262E-1A47-1720-93A6-9F3B0520E827}"/>
              </a:ext>
            </a:extLst>
          </p:cNvPr>
          <p:cNvSpPr>
            <a:spLocks noGrp="1"/>
          </p:cNvSpPr>
          <p:nvPr>
            <p:ph type="title"/>
          </p:nvPr>
        </p:nvSpPr>
        <p:spPr/>
        <p:txBody>
          <a:bodyPr/>
          <a:lstStyle/>
          <a:p>
            <a:r>
              <a:rPr lang="en-US" dirty="0"/>
              <a:t>QUESTIONS?</a:t>
            </a:r>
          </a:p>
        </p:txBody>
      </p:sp>
      <p:pic>
        <p:nvPicPr>
          <p:cNvPr id="5" name="Content Placeholder 4" descr="Wooden blocks with question marks">
            <a:extLst>
              <a:ext uri="{FF2B5EF4-FFF2-40B4-BE49-F238E27FC236}">
                <a16:creationId xmlns:a16="http://schemas.microsoft.com/office/drawing/2014/main" id="{86A643EE-0C82-A845-FC32-AAE335778A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80" y="2016125"/>
            <a:ext cx="9603274" cy="3449638"/>
          </a:xfrm>
        </p:spPr>
      </p:pic>
    </p:spTree>
    <p:extLst>
      <p:ext uri="{BB962C8B-B14F-4D97-AF65-F5344CB8AC3E}">
        <p14:creationId xmlns:p14="http://schemas.microsoft.com/office/powerpoint/2010/main" val="1899739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5D96-7F8B-4A98-B134-06C3C447B866}"/>
              </a:ext>
            </a:extLst>
          </p:cNvPr>
          <p:cNvSpPr>
            <a:spLocks noGrp="1"/>
          </p:cNvSpPr>
          <p:nvPr>
            <p:ph type="ctrTitle"/>
          </p:nvPr>
        </p:nvSpPr>
        <p:spPr/>
        <p:txBody>
          <a:bodyPr/>
          <a:lstStyle/>
          <a:p>
            <a:r>
              <a:rPr lang="en-US" dirty="0"/>
              <a:t>KSBN Operations &amp; IT</a:t>
            </a:r>
          </a:p>
        </p:txBody>
      </p:sp>
      <p:sp>
        <p:nvSpPr>
          <p:cNvPr id="3" name="Subtitle 2">
            <a:extLst>
              <a:ext uri="{FF2B5EF4-FFF2-40B4-BE49-F238E27FC236}">
                <a16:creationId xmlns:a16="http://schemas.microsoft.com/office/drawing/2014/main" id="{7562FC6C-3DFC-447E-A73A-A7550471F53E}"/>
              </a:ext>
            </a:extLst>
          </p:cNvPr>
          <p:cNvSpPr>
            <a:spLocks noGrp="1"/>
          </p:cNvSpPr>
          <p:nvPr>
            <p:ph type="subTitle" idx="1"/>
          </p:nvPr>
        </p:nvSpPr>
        <p:spPr/>
        <p:txBody>
          <a:bodyPr/>
          <a:lstStyle/>
          <a:p>
            <a:r>
              <a:rPr lang="en-US" dirty="0"/>
              <a:t>Adrian Guerrero, CPM</a:t>
            </a:r>
          </a:p>
        </p:txBody>
      </p:sp>
    </p:spTree>
    <p:extLst>
      <p:ext uri="{BB962C8B-B14F-4D97-AF65-F5344CB8AC3E}">
        <p14:creationId xmlns:p14="http://schemas.microsoft.com/office/powerpoint/2010/main" val="208549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4F7-920A-4A52-9B32-D1B40AAC2E27}"/>
              </a:ext>
            </a:extLst>
          </p:cNvPr>
          <p:cNvSpPr>
            <a:spLocks noGrp="1"/>
          </p:cNvSpPr>
          <p:nvPr>
            <p:ph type="title"/>
          </p:nvPr>
        </p:nvSpPr>
        <p:spPr>
          <a:xfrm>
            <a:off x="655320" y="365125"/>
            <a:ext cx="5120114" cy="1692794"/>
          </a:xfrm>
        </p:spPr>
        <p:txBody>
          <a:bodyPr>
            <a:normAutofit/>
          </a:bodyPr>
          <a:lstStyle/>
          <a:p>
            <a:r>
              <a:rPr lang="en-US" dirty="0"/>
              <a:t>Welcome!</a:t>
            </a:r>
          </a:p>
        </p:txBody>
      </p:sp>
      <p:sp>
        <p:nvSpPr>
          <p:cNvPr id="3" name="Content Placeholder 2">
            <a:extLst>
              <a:ext uri="{FF2B5EF4-FFF2-40B4-BE49-F238E27FC236}">
                <a16:creationId xmlns:a16="http://schemas.microsoft.com/office/drawing/2014/main" id="{A75C028A-846F-41EC-A26D-5547EB400D8D}"/>
              </a:ext>
            </a:extLst>
          </p:cNvPr>
          <p:cNvSpPr>
            <a:spLocks noGrp="1"/>
          </p:cNvSpPr>
          <p:nvPr>
            <p:ph idx="1"/>
          </p:nvPr>
        </p:nvSpPr>
        <p:spPr>
          <a:xfrm>
            <a:off x="655321" y="2575034"/>
            <a:ext cx="5120113" cy="3462228"/>
          </a:xfrm>
        </p:spPr>
        <p:txBody>
          <a:bodyPr>
            <a:normAutofit/>
          </a:bodyPr>
          <a:lstStyle/>
          <a:p>
            <a:r>
              <a:rPr lang="en-US" dirty="0"/>
              <a:t>Adrian Guerrero, CPM</a:t>
            </a:r>
          </a:p>
          <a:p>
            <a:r>
              <a:rPr lang="en-US" dirty="0"/>
              <a:t>Desk Phone: 785-296-5935</a:t>
            </a:r>
          </a:p>
          <a:p>
            <a:r>
              <a:rPr lang="en-US"/>
              <a:t>Email</a:t>
            </a:r>
            <a:r>
              <a:rPr lang="en-US" dirty="0"/>
              <a:t>: </a:t>
            </a:r>
            <a:r>
              <a:rPr lang="en-US" dirty="0">
                <a:hlinkClick r:id="rId2"/>
              </a:rPr>
              <a:t>adrian.guerrero@ks.gov</a:t>
            </a:r>
            <a:endParaRPr lang="en-US" dirty="0"/>
          </a:p>
          <a:p>
            <a:endParaRPr lang="en-US" sz="1800" dirty="0"/>
          </a:p>
        </p:txBody>
      </p:sp>
      <p:pic>
        <p:nvPicPr>
          <p:cNvPr id="5" name="Picture 4">
            <a:extLst>
              <a:ext uri="{FF2B5EF4-FFF2-40B4-BE49-F238E27FC236}">
                <a16:creationId xmlns:a16="http://schemas.microsoft.com/office/drawing/2014/main" id="{15210195-C07F-4E91-9817-B8C9752A2C89}"/>
              </a:ext>
            </a:extLst>
          </p:cNvPr>
          <p:cNvPicPr>
            <a:picLocks noChangeAspect="1"/>
          </p:cNvPicPr>
          <p:nvPr/>
        </p:nvPicPr>
        <p:blipFill>
          <a:blip r:embed="rId3">
            <a:extLst>
              <a:ext uri="{28A0092B-C50C-407E-A947-70E740481C1C}">
                <a14:useLocalDpi xmlns:a14="http://schemas.microsoft.com/office/drawing/2010/main" val="0"/>
              </a:ext>
            </a:extLst>
          </a:blip>
          <a:srcRect t="13891" b="1389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86514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2D41-91B3-41EF-BECD-CC2D77312021}"/>
              </a:ext>
            </a:extLst>
          </p:cNvPr>
          <p:cNvSpPr>
            <a:spLocks noGrp="1"/>
          </p:cNvSpPr>
          <p:nvPr>
            <p:ph type="title"/>
          </p:nvPr>
        </p:nvSpPr>
        <p:spPr/>
        <p:txBody>
          <a:bodyPr/>
          <a:lstStyle/>
          <a:p>
            <a:r>
              <a:rPr lang="en-US" dirty="0"/>
              <a:t>KSBN Services</a:t>
            </a:r>
          </a:p>
        </p:txBody>
      </p:sp>
      <p:sp>
        <p:nvSpPr>
          <p:cNvPr id="3" name="Content Placeholder 2">
            <a:extLst>
              <a:ext uri="{FF2B5EF4-FFF2-40B4-BE49-F238E27FC236}">
                <a16:creationId xmlns:a16="http://schemas.microsoft.com/office/drawing/2014/main" id="{04B8E6A6-689A-4FE6-B3EE-EA0D75BE68F3}"/>
              </a:ext>
            </a:extLst>
          </p:cNvPr>
          <p:cNvSpPr>
            <a:spLocks noGrp="1"/>
          </p:cNvSpPr>
          <p:nvPr>
            <p:ph idx="1"/>
          </p:nvPr>
        </p:nvSpPr>
        <p:spPr/>
        <p:txBody>
          <a:bodyPr>
            <a:normAutofit fontScale="92500" lnSpcReduction="10000"/>
          </a:bodyPr>
          <a:lstStyle/>
          <a:p>
            <a:r>
              <a:rPr lang="en-US" dirty="0"/>
              <a:t>Online Applications | Nurse Portal</a:t>
            </a:r>
          </a:p>
          <a:p>
            <a:r>
              <a:rPr lang="en-US" dirty="0"/>
              <a:t>Renewals</a:t>
            </a:r>
          </a:p>
          <a:p>
            <a:r>
              <a:rPr lang="en-US" dirty="0"/>
              <a:t>KANN Check | Status Verifications | </a:t>
            </a:r>
            <a:r>
              <a:rPr lang="en-US" dirty="0" err="1"/>
              <a:t>eNotify</a:t>
            </a:r>
            <a:endParaRPr lang="en-US" dirty="0"/>
          </a:p>
          <a:p>
            <a:r>
              <a:rPr lang="en-US" dirty="0"/>
              <a:t>Online Education Annual Report</a:t>
            </a:r>
          </a:p>
          <a:p>
            <a:r>
              <a:rPr lang="en-US" dirty="0" err="1"/>
              <a:t>KANNalert</a:t>
            </a:r>
            <a:endParaRPr lang="en-US" dirty="0"/>
          </a:p>
          <a:p>
            <a:r>
              <a:rPr lang="en-US" dirty="0"/>
              <a:t>Alexa</a:t>
            </a:r>
          </a:p>
          <a:p>
            <a:r>
              <a:rPr lang="en-US" dirty="0"/>
              <a:t>CNE Web Forms</a:t>
            </a:r>
          </a:p>
          <a:p>
            <a:r>
              <a:rPr lang="en-US" dirty="0"/>
              <a:t>Newsletter</a:t>
            </a:r>
          </a:p>
          <a:p>
            <a:r>
              <a:rPr lang="en-US" b="1" dirty="0"/>
              <a:t>All services available via</a:t>
            </a:r>
            <a:br>
              <a:rPr lang="en-US" b="1" dirty="0"/>
            </a:br>
            <a:r>
              <a:rPr lang="en-US" b="1" dirty="0">
                <a:hlinkClick r:id="rId2"/>
              </a:rPr>
              <a:t>https://ksbn.kansas.gov/</a:t>
            </a:r>
            <a:r>
              <a:rPr lang="en-US" b="1" dirty="0"/>
              <a:t> </a:t>
            </a:r>
          </a:p>
        </p:txBody>
      </p:sp>
      <p:pic>
        <p:nvPicPr>
          <p:cNvPr id="4" name="Picture 3">
            <a:extLst>
              <a:ext uri="{FF2B5EF4-FFF2-40B4-BE49-F238E27FC236}">
                <a16:creationId xmlns:a16="http://schemas.microsoft.com/office/drawing/2014/main" id="{F7D75086-734F-4423-A9F1-951EA1F29B13}"/>
              </a:ext>
            </a:extLst>
          </p:cNvPr>
          <p:cNvPicPr>
            <a:picLocks noChangeAspect="1"/>
          </p:cNvPicPr>
          <p:nvPr/>
        </p:nvPicPr>
        <p:blipFill>
          <a:blip r:embed="rId3"/>
          <a:stretch>
            <a:fillRect/>
          </a:stretch>
        </p:blipFill>
        <p:spPr>
          <a:xfrm>
            <a:off x="7130643" y="0"/>
            <a:ext cx="5061358" cy="6858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0019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A03F-B4A0-47AF-B8CD-D60B3A4938D8}"/>
              </a:ext>
            </a:extLst>
          </p:cNvPr>
          <p:cNvSpPr>
            <a:spLocks noGrp="1"/>
          </p:cNvSpPr>
          <p:nvPr>
            <p:ph type="title"/>
          </p:nvPr>
        </p:nvSpPr>
        <p:spPr>
          <a:xfrm>
            <a:off x="0" y="-27939"/>
            <a:ext cx="12192000" cy="1185619"/>
          </a:xfrm>
        </p:spPr>
        <p:txBody>
          <a:bodyPr>
            <a:normAutofit fontScale="90000"/>
          </a:bodyPr>
          <a:lstStyle/>
          <a:p>
            <a:r>
              <a:rPr lang="en-US" dirty="0"/>
              <a:t>National Council of State Boards of Nursing - NCSBN.org</a:t>
            </a:r>
          </a:p>
        </p:txBody>
      </p:sp>
      <p:pic>
        <p:nvPicPr>
          <p:cNvPr id="4" name="Picture 3">
            <a:extLst>
              <a:ext uri="{FF2B5EF4-FFF2-40B4-BE49-F238E27FC236}">
                <a16:creationId xmlns:a16="http://schemas.microsoft.com/office/drawing/2014/main" id="{75F229EA-7A3F-4CEA-991B-1804A1FD9BF8}"/>
              </a:ext>
            </a:extLst>
          </p:cNvPr>
          <p:cNvPicPr>
            <a:picLocks noChangeAspect="1"/>
          </p:cNvPicPr>
          <p:nvPr/>
        </p:nvPicPr>
        <p:blipFill rotWithShape="1">
          <a:blip r:embed="rId2"/>
          <a:srcRect b="1885"/>
          <a:stretch/>
        </p:blipFill>
        <p:spPr>
          <a:xfrm>
            <a:off x="520115" y="1308253"/>
            <a:ext cx="4421717" cy="534570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43C0BCD-2E4E-4F70-B537-3BD98F21DD63}"/>
              </a:ext>
            </a:extLst>
          </p:cNvPr>
          <p:cNvPicPr>
            <a:picLocks noChangeAspect="1"/>
          </p:cNvPicPr>
          <p:nvPr/>
        </p:nvPicPr>
        <p:blipFill>
          <a:blip r:embed="rId3"/>
          <a:stretch>
            <a:fillRect/>
          </a:stretch>
        </p:blipFill>
        <p:spPr>
          <a:xfrm>
            <a:off x="5321962" y="1308253"/>
            <a:ext cx="2845969" cy="267104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80925BD-917A-4F2C-9405-CEDF4AEEB4B7}"/>
              </a:ext>
            </a:extLst>
          </p:cNvPr>
          <p:cNvPicPr>
            <a:picLocks noChangeAspect="1"/>
          </p:cNvPicPr>
          <p:nvPr/>
        </p:nvPicPr>
        <p:blipFill>
          <a:blip r:embed="rId4"/>
          <a:stretch>
            <a:fillRect/>
          </a:stretch>
        </p:blipFill>
        <p:spPr>
          <a:xfrm>
            <a:off x="5309629" y="4271799"/>
            <a:ext cx="2858302" cy="235041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6E3949B-892C-4B46-8D68-562E5A8EA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774" y="4240047"/>
            <a:ext cx="2413916" cy="241391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E6008EC3-44A2-42E1-B6B1-80CC854579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773" y="1565381"/>
            <a:ext cx="2413917" cy="24139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5405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4D0F-51AB-405A-A87D-73DDFDBF5DFA}"/>
              </a:ext>
            </a:extLst>
          </p:cNvPr>
          <p:cNvSpPr>
            <a:spLocks noGrp="1"/>
          </p:cNvSpPr>
          <p:nvPr>
            <p:ph type="title"/>
          </p:nvPr>
        </p:nvSpPr>
        <p:spPr/>
        <p:txBody>
          <a:bodyPr/>
          <a:lstStyle/>
          <a:p>
            <a:r>
              <a:rPr lang="en-US" dirty="0"/>
              <a:t>Email / Laptop / WIFI</a:t>
            </a:r>
          </a:p>
        </p:txBody>
      </p:sp>
      <p:sp>
        <p:nvSpPr>
          <p:cNvPr id="3" name="Content Placeholder 2">
            <a:extLst>
              <a:ext uri="{FF2B5EF4-FFF2-40B4-BE49-F238E27FC236}">
                <a16:creationId xmlns:a16="http://schemas.microsoft.com/office/drawing/2014/main" id="{DDE8BB15-3300-456E-BFF8-65F44BF5C0A6}"/>
              </a:ext>
            </a:extLst>
          </p:cNvPr>
          <p:cNvSpPr>
            <a:spLocks noGrp="1"/>
          </p:cNvSpPr>
          <p:nvPr>
            <p:ph idx="1"/>
          </p:nvPr>
        </p:nvSpPr>
        <p:spPr>
          <a:xfrm>
            <a:off x="838200" y="1479470"/>
            <a:ext cx="10515600" cy="4351338"/>
          </a:xfrm>
        </p:spPr>
        <p:txBody>
          <a:bodyPr/>
          <a:lstStyle/>
          <a:p>
            <a:r>
              <a:rPr lang="en-US" dirty="0"/>
              <a:t>KSBN Board Members will be </a:t>
            </a:r>
            <a:br>
              <a:rPr lang="en-US" dirty="0"/>
            </a:br>
            <a:r>
              <a:rPr lang="en-US" dirty="0"/>
              <a:t>issued a State Kansas O365 Email </a:t>
            </a:r>
            <a:br>
              <a:rPr lang="en-US" dirty="0"/>
            </a:br>
            <a:r>
              <a:rPr lang="en-US" dirty="0"/>
              <a:t>Address &amp; Board Laptops</a:t>
            </a:r>
          </a:p>
          <a:p>
            <a:r>
              <a:rPr lang="en-US" dirty="0"/>
              <a:t>The State of Kansas WIFI is </a:t>
            </a:r>
            <a:br>
              <a:rPr lang="en-US" dirty="0"/>
            </a:br>
            <a:r>
              <a:rPr lang="en-US" dirty="0"/>
              <a:t>KS-OPEN (Public WIFI)</a:t>
            </a:r>
          </a:p>
        </p:txBody>
      </p:sp>
      <p:pic>
        <p:nvPicPr>
          <p:cNvPr id="7" name="Picture 6">
            <a:extLst>
              <a:ext uri="{FF2B5EF4-FFF2-40B4-BE49-F238E27FC236}">
                <a16:creationId xmlns:a16="http://schemas.microsoft.com/office/drawing/2014/main" id="{71FC2CD3-26BF-4896-BF5D-4B1C33D720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27706" y="3739985"/>
            <a:ext cx="3454657" cy="259099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B7D8937-17A6-4162-9129-056D193B09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30989" y="3739984"/>
            <a:ext cx="3454658" cy="259099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FF35B22-DF4A-4902-8039-FD6A15A93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75" y="3739984"/>
            <a:ext cx="3399453" cy="254958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dell precision 5550 4k lifestyle">
            <a:extLst>
              <a:ext uri="{FF2B5EF4-FFF2-40B4-BE49-F238E27FC236}">
                <a16:creationId xmlns:a16="http://schemas.microsoft.com/office/drawing/2014/main" id="{14981129-1E5E-CCBF-26ED-04C0D4DBA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548" y="232120"/>
            <a:ext cx="4793100" cy="319688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8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AD86-09EF-470C-A7C9-E699D8314211}"/>
              </a:ext>
            </a:extLst>
          </p:cNvPr>
          <p:cNvSpPr>
            <a:spLocks noGrp="1"/>
          </p:cNvSpPr>
          <p:nvPr>
            <p:ph type="ctrTitle"/>
          </p:nvPr>
        </p:nvSpPr>
        <p:spPr/>
        <p:txBody>
          <a:bodyPr/>
          <a:lstStyle/>
          <a:p>
            <a:r>
              <a:rPr lang="en-US" dirty="0"/>
              <a:t>Initial Application Process</a:t>
            </a:r>
          </a:p>
        </p:txBody>
      </p:sp>
      <p:sp>
        <p:nvSpPr>
          <p:cNvPr id="5" name="Subtitle 4">
            <a:extLst>
              <a:ext uri="{FF2B5EF4-FFF2-40B4-BE49-F238E27FC236}">
                <a16:creationId xmlns:a16="http://schemas.microsoft.com/office/drawing/2014/main" id="{AC916335-1302-4671-90A5-A72A97925F7A}"/>
              </a:ext>
            </a:extLst>
          </p:cNvPr>
          <p:cNvSpPr>
            <a:spLocks noGrp="1"/>
          </p:cNvSpPr>
          <p:nvPr>
            <p:ph type="subTitle" idx="1"/>
          </p:nvPr>
        </p:nvSpPr>
        <p:spPr>
          <a:xfrm>
            <a:off x="0" y="1945178"/>
            <a:ext cx="4250575" cy="1197033"/>
          </a:xfrm>
        </p:spPr>
        <p:txBody>
          <a:bodyPr>
            <a:normAutofit fontScale="62500" lnSpcReduction="20000"/>
          </a:bodyPr>
          <a:lstStyle/>
          <a:p>
            <a:endParaRPr lang="en-US" dirty="0"/>
          </a:p>
          <a:p>
            <a:r>
              <a:rPr lang="en-US" sz="4600" dirty="0"/>
              <a:t>RaeAnn Byrd</a:t>
            </a:r>
          </a:p>
          <a:p>
            <a:r>
              <a:rPr lang="en-US" sz="4600" dirty="0"/>
              <a:t>Licensing Supervisor</a:t>
            </a:r>
          </a:p>
          <a:p>
            <a:endParaRPr lang="en-US" dirty="0"/>
          </a:p>
        </p:txBody>
      </p:sp>
    </p:spTree>
    <p:extLst>
      <p:ext uri="{BB962C8B-B14F-4D97-AF65-F5344CB8AC3E}">
        <p14:creationId xmlns:p14="http://schemas.microsoft.com/office/powerpoint/2010/main" val="1022990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083D-9D3A-4B93-AD2D-FC901EC7D38A}"/>
              </a:ext>
            </a:extLst>
          </p:cNvPr>
          <p:cNvSpPr>
            <a:spLocks noGrp="1"/>
          </p:cNvSpPr>
          <p:nvPr>
            <p:ph type="title"/>
          </p:nvPr>
        </p:nvSpPr>
        <p:spPr/>
        <p:txBody>
          <a:bodyPr/>
          <a:lstStyle/>
          <a:p>
            <a:r>
              <a:rPr lang="en-US" dirty="0"/>
              <a:t>Licensing Division Contacts:</a:t>
            </a:r>
          </a:p>
        </p:txBody>
      </p:sp>
      <p:sp>
        <p:nvSpPr>
          <p:cNvPr id="3" name="Content Placeholder 2">
            <a:extLst>
              <a:ext uri="{FF2B5EF4-FFF2-40B4-BE49-F238E27FC236}">
                <a16:creationId xmlns:a16="http://schemas.microsoft.com/office/drawing/2014/main" id="{9B2EDC3F-E6A5-42EF-BA90-F0FDF40567BB}"/>
              </a:ext>
            </a:extLst>
          </p:cNvPr>
          <p:cNvSpPr>
            <a:spLocks noGrp="1"/>
          </p:cNvSpPr>
          <p:nvPr>
            <p:ph sz="half" idx="1"/>
          </p:nvPr>
        </p:nvSpPr>
        <p:spPr/>
        <p:txBody>
          <a:bodyPr>
            <a:normAutofit fontScale="70000" lnSpcReduction="20000"/>
          </a:bodyPr>
          <a:lstStyle/>
          <a:p>
            <a:r>
              <a:rPr lang="en-US" b="1" dirty="0"/>
              <a:t>Jackie Mercer</a:t>
            </a:r>
          </a:p>
          <a:p>
            <a:r>
              <a:rPr lang="en-US" b="1" dirty="0"/>
              <a:t>Senior Administrative Assistant</a:t>
            </a:r>
            <a:br>
              <a:rPr lang="en-US" dirty="0"/>
            </a:br>
            <a:r>
              <a:rPr lang="en-US" i="1" dirty="0"/>
              <a:t>Front Desk</a:t>
            </a:r>
            <a:br>
              <a:rPr lang="en-US" dirty="0"/>
            </a:br>
            <a:r>
              <a:rPr lang="en-US" dirty="0">
                <a:hlinkClick r:id="rId2"/>
              </a:rPr>
              <a:t>jackie.mercer@ks.gov</a:t>
            </a:r>
            <a:br>
              <a:rPr lang="en-US" dirty="0"/>
            </a:br>
            <a:r>
              <a:rPr lang="en-US" dirty="0"/>
              <a:t>785-296-2967</a:t>
            </a:r>
          </a:p>
          <a:p>
            <a:pPr marL="0" indent="0">
              <a:buNone/>
            </a:pPr>
            <a:endParaRPr lang="en-US" dirty="0"/>
          </a:p>
          <a:p>
            <a:r>
              <a:rPr lang="en-US" b="1" dirty="0"/>
              <a:t>Barbara Bigger</a:t>
            </a:r>
          </a:p>
          <a:p>
            <a:r>
              <a:rPr lang="en-US" b="1" dirty="0"/>
              <a:t>Senior Administrative Assistant</a:t>
            </a:r>
            <a:br>
              <a:rPr lang="en-US" dirty="0"/>
            </a:br>
            <a:r>
              <a:rPr lang="en-US" i="1" dirty="0"/>
              <a:t>Renewals, Reinstatements</a:t>
            </a:r>
            <a:br>
              <a:rPr lang="en-US" dirty="0"/>
            </a:br>
            <a:r>
              <a:rPr lang="en-US" i="1" dirty="0"/>
              <a:t>Data Records Archives</a:t>
            </a:r>
            <a:br>
              <a:rPr lang="en-US" dirty="0"/>
            </a:br>
            <a:r>
              <a:rPr lang="en-US" u="sng" dirty="0">
                <a:hlinkClick r:id="rId3"/>
              </a:rPr>
              <a:t>barbara.bigger@ks.gov</a:t>
            </a:r>
            <a:br>
              <a:rPr lang="en-US" dirty="0"/>
            </a:br>
            <a:r>
              <a:rPr lang="en-US" dirty="0"/>
              <a:t>785-296-2926</a:t>
            </a:r>
          </a:p>
          <a:p>
            <a:endParaRPr lang="en-US" dirty="0"/>
          </a:p>
          <a:p>
            <a:endParaRPr lang="en-US" dirty="0"/>
          </a:p>
        </p:txBody>
      </p:sp>
      <p:sp>
        <p:nvSpPr>
          <p:cNvPr id="10" name="Content Placeholder 9">
            <a:extLst>
              <a:ext uri="{FF2B5EF4-FFF2-40B4-BE49-F238E27FC236}">
                <a16:creationId xmlns:a16="http://schemas.microsoft.com/office/drawing/2014/main" id="{E1006CFB-C0ED-4275-9243-7F8047270364}"/>
              </a:ext>
            </a:extLst>
          </p:cNvPr>
          <p:cNvSpPr>
            <a:spLocks noGrp="1"/>
          </p:cNvSpPr>
          <p:nvPr>
            <p:ph sz="half" idx="2"/>
          </p:nvPr>
        </p:nvSpPr>
        <p:spPr/>
        <p:txBody>
          <a:bodyPr>
            <a:normAutofit fontScale="70000" lnSpcReduction="20000"/>
          </a:bodyPr>
          <a:lstStyle/>
          <a:p>
            <a:r>
              <a:rPr lang="en-US" b="1" dirty="0"/>
              <a:t>Karen McGill ***</a:t>
            </a:r>
          </a:p>
          <a:p>
            <a:r>
              <a:rPr lang="en-US" b="1" dirty="0"/>
              <a:t>Senior Administrative Assistant</a:t>
            </a:r>
            <a:br>
              <a:rPr lang="en-US" dirty="0"/>
            </a:br>
            <a:r>
              <a:rPr lang="en-US" i="1" dirty="0"/>
              <a:t>LPN and RN Applications/NCLEX</a:t>
            </a:r>
            <a:br>
              <a:rPr lang="en-US" dirty="0"/>
            </a:br>
            <a:r>
              <a:rPr lang="en-US" u="sng" dirty="0">
                <a:hlinkClick r:id="rId4"/>
              </a:rPr>
              <a:t>karen.mcgill@ks.gov</a:t>
            </a:r>
            <a:br>
              <a:rPr lang="en-US" dirty="0"/>
            </a:br>
            <a:r>
              <a:rPr lang="en-US" dirty="0"/>
              <a:t>785-296-2453</a:t>
            </a:r>
          </a:p>
          <a:p>
            <a:endParaRPr lang="en-US" dirty="0"/>
          </a:p>
          <a:p>
            <a:r>
              <a:rPr lang="en-US" b="1" dirty="0"/>
              <a:t>RaeAnn Byrd, CPM</a:t>
            </a:r>
            <a:endParaRPr lang="en-US" dirty="0"/>
          </a:p>
          <a:p>
            <a:r>
              <a:rPr lang="en-US" b="1" dirty="0"/>
              <a:t>Licensing Supervisor</a:t>
            </a:r>
            <a:br>
              <a:rPr lang="en-US" dirty="0"/>
            </a:br>
            <a:r>
              <a:rPr lang="en-US" i="1" dirty="0"/>
              <a:t>Endorsements,</a:t>
            </a:r>
            <a:br>
              <a:rPr lang="en-US" dirty="0"/>
            </a:br>
            <a:r>
              <a:rPr lang="en-US" i="1" dirty="0"/>
              <a:t>Advanced Practice</a:t>
            </a:r>
            <a:br>
              <a:rPr lang="en-US" dirty="0"/>
            </a:br>
            <a:r>
              <a:rPr lang="en-US" u="sng" dirty="0">
                <a:hlinkClick r:id="rId5"/>
              </a:rPr>
              <a:t>raeann.byrd@ks.gov</a:t>
            </a:r>
            <a:br>
              <a:rPr lang="en-US" dirty="0"/>
            </a:br>
            <a:r>
              <a:rPr lang="en-US" dirty="0"/>
              <a:t>785-296-6573</a:t>
            </a:r>
          </a:p>
          <a:p>
            <a:endParaRPr lang="en-US" dirty="0"/>
          </a:p>
        </p:txBody>
      </p:sp>
    </p:spTree>
    <p:extLst>
      <p:ext uri="{BB962C8B-B14F-4D97-AF65-F5344CB8AC3E}">
        <p14:creationId xmlns:p14="http://schemas.microsoft.com/office/powerpoint/2010/main" val="144084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5E9B-EBD6-4481-A648-6832CBD6AE96}"/>
              </a:ext>
            </a:extLst>
          </p:cNvPr>
          <p:cNvSpPr>
            <a:spLocks noGrp="1"/>
          </p:cNvSpPr>
          <p:nvPr>
            <p:ph type="title"/>
          </p:nvPr>
        </p:nvSpPr>
        <p:spPr/>
        <p:txBody>
          <a:bodyPr>
            <a:normAutofit/>
          </a:bodyPr>
          <a:lstStyle/>
          <a:p>
            <a:pPr algn="ctr"/>
            <a:r>
              <a:rPr lang="en-US" dirty="0"/>
              <a:t>Kansas Board of Nursing website:</a:t>
            </a:r>
            <a:br>
              <a:rPr lang="en-US" dirty="0"/>
            </a:br>
            <a:r>
              <a:rPr lang="en-US" dirty="0"/>
              <a:t>https://ksbn.kansas.gov/</a:t>
            </a:r>
          </a:p>
        </p:txBody>
      </p:sp>
      <p:pic>
        <p:nvPicPr>
          <p:cNvPr id="4" name="Picture 3">
            <a:extLst>
              <a:ext uri="{FF2B5EF4-FFF2-40B4-BE49-F238E27FC236}">
                <a16:creationId xmlns:a16="http://schemas.microsoft.com/office/drawing/2014/main" id="{6608AA9A-717C-7419-BB20-7CE7A61EC45C}"/>
              </a:ext>
            </a:extLst>
          </p:cNvPr>
          <p:cNvPicPr>
            <a:picLocks noChangeAspect="1"/>
          </p:cNvPicPr>
          <p:nvPr/>
        </p:nvPicPr>
        <p:blipFill>
          <a:blip r:embed="rId2"/>
          <a:stretch>
            <a:fillRect/>
          </a:stretch>
        </p:blipFill>
        <p:spPr>
          <a:xfrm>
            <a:off x="910492" y="1288473"/>
            <a:ext cx="10371015" cy="5209524"/>
          </a:xfrm>
          <a:prstGeom prst="rect">
            <a:avLst/>
          </a:prstGeom>
        </p:spPr>
      </p:pic>
    </p:spTree>
    <p:extLst>
      <p:ext uri="{BB962C8B-B14F-4D97-AF65-F5344CB8AC3E}">
        <p14:creationId xmlns:p14="http://schemas.microsoft.com/office/powerpoint/2010/main" val="254827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501A-A4C2-4E40-BA3E-7E96AC04DB41}"/>
              </a:ext>
            </a:extLst>
          </p:cNvPr>
          <p:cNvSpPr>
            <a:spLocks noGrp="1"/>
          </p:cNvSpPr>
          <p:nvPr>
            <p:ph type="title"/>
          </p:nvPr>
        </p:nvSpPr>
        <p:spPr>
          <a:xfrm>
            <a:off x="0" y="232120"/>
            <a:ext cx="5517266" cy="1056353"/>
          </a:xfrm>
        </p:spPr>
        <p:txBody>
          <a:bodyPr>
            <a:normAutofit/>
          </a:bodyPr>
          <a:lstStyle/>
          <a:p>
            <a:r>
              <a:rPr lang="en-US" dirty="0"/>
              <a:t>  AGENDA - Update</a:t>
            </a:r>
          </a:p>
        </p:txBody>
      </p:sp>
      <p:sp>
        <p:nvSpPr>
          <p:cNvPr id="3" name="Content Placeholder 2">
            <a:extLst>
              <a:ext uri="{FF2B5EF4-FFF2-40B4-BE49-F238E27FC236}">
                <a16:creationId xmlns:a16="http://schemas.microsoft.com/office/drawing/2014/main" id="{209401A2-4807-4479-85F5-64E9277F4B56}"/>
              </a:ext>
            </a:extLst>
          </p:cNvPr>
          <p:cNvSpPr>
            <a:spLocks noGrp="1"/>
          </p:cNvSpPr>
          <p:nvPr>
            <p:ph idx="1"/>
          </p:nvPr>
        </p:nvSpPr>
        <p:spPr>
          <a:xfrm>
            <a:off x="838200" y="1949117"/>
            <a:ext cx="10515600" cy="4227846"/>
          </a:xfrm>
        </p:spPr>
        <p:txBody>
          <a:bodyPr>
            <a:normAutofit fontScale="92500" lnSpcReduction="10000"/>
          </a:bodyPr>
          <a:lstStyle/>
          <a:p>
            <a:pPr marR="0" lvl="0">
              <a:lnSpc>
                <a:spcPct val="107000"/>
              </a:lnSpc>
              <a:spcBef>
                <a:spcPts val="600"/>
              </a:spcBef>
              <a:spcAft>
                <a:spcPts val="600"/>
              </a:spcAft>
              <a:buFont typeface="Wingdings" panose="05000000000000000000" pitchFamily="2" charset="2"/>
              <a:buChar char="v"/>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KSBN Executi</a:t>
            </a:r>
            <a:r>
              <a:rPr lang="en-US" sz="4000" dirty="0">
                <a:latin typeface="Times New Roman" panose="02020603050405020304" pitchFamily="18" charset="0"/>
                <a:ea typeface="Calibri" panose="020F0502020204030204" pitchFamily="34" charset="0"/>
                <a:cs typeface="Times New Roman" panose="02020603050405020304" pitchFamily="18" charset="0"/>
              </a:rPr>
              <a:t>ve Administrator Update</a:t>
            </a:r>
          </a:p>
          <a:p>
            <a:pPr>
              <a:lnSpc>
                <a:spcPct val="107000"/>
              </a:lnSpc>
              <a:spcBef>
                <a:spcPts val="600"/>
              </a:spcBef>
              <a:spcAft>
                <a:spcPts val="600"/>
              </a:spcAft>
            </a:pPr>
            <a:r>
              <a:rPr lang="en-US" sz="4000" dirty="0">
                <a:effectLst/>
                <a:latin typeface="Times New Roman" panose="02020603050405020304" pitchFamily="18" charset="0"/>
                <a:ea typeface="Calibri" panose="020F0502020204030204" pitchFamily="34" charset="0"/>
              </a:rPr>
              <a:t> KSBN Licensing / Investigative Issues</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600"/>
              </a:spcBef>
              <a:spcAft>
                <a:spcPts val="600"/>
              </a:spcAft>
              <a:buFont typeface="Wingdings" panose="05000000000000000000" pitchFamily="2" charset="2"/>
              <a:buChar char="v"/>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KSBN Operations Update </a:t>
            </a:r>
          </a:p>
          <a:p>
            <a:pPr marR="0" lvl="0">
              <a:lnSpc>
                <a:spcPct val="107000"/>
              </a:lnSpc>
              <a:spcBef>
                <a:spcPts val="600"/>
              </a:spcBef>
              <a:spcAft>
                <a:spcPts val="600"/>
              </a:spcAft>
              <a:buFont typeface="Wingdings" panose="05000000000000000000" pitchFamily="2" charset="2"/>
              <a:buChar char="v"/>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KSBN Licensing Update </a:t>
            </a:r>
          </a:p>
          <a:p>
            <a:pPr marR="0" lvl="0">
              <a:lnSpc>
                <a:spcPct val="107000"/>
              </a:lnSpc>
              <a:spcBef>
                <a:spcPts val="600"/>
              </a:spcBef>
              <a:spcAft>
                <a:spcPts val="600"/>
              </a:spcAft>
              <a:buFont typeface="Wingdings" panose="05000000000000000000" pitchFamily="2" charset="2"/>
              <a:buChar char="v"/>
            </a:pPr>
            <a:r>
              <a:rPr lang="en-US" sz="4000" dirty="0">
                <a:latin typeface="Times New Roman" panose="02020603050405020304" pitchFamily="18" charset="0"/>
                <a:ea typeface="Calibri" panose="020F0502020204030204" pitchFamily="34" charset="0"/>
                <a:cs typeface="Times New Roman" panose="02020603050405020304" pitchFamily="18" charset="0"/>
              </a:rPr>
              <a:t> KSBN </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Education Update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600"/>
              </a:spcBef>
              <a:spcAft>
                <a:spcPts val="600"/>
              </a:spcAft>
              <a:buNone/>
            </a:pPr>
            <a:endParaRPr lang="en-US" sz="4000" dirty="0"/>
          </a:p>
        </p:txBody>
      </p:sp>
    </p:spTree>
    <p:extLst>
      <p:ext uri="{BB962C8B-B14F-4D97-AF65-F5344CB8AC3E}">
        <p14:creationId xmlns:p14="http://schemas.microsoft.com/office/powerpoint/2010/main" val="257640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5CF3-351A-4840-8115-5E30A59AB3C9}"/>
              </a:ext>
            </a:extLst>
          </p:cNvPr>
          <p:cNvSpPr>
            <a:spLocks noGrp="1"/>
          </p:cNvSpPr>
          <p:nvPr>
            <p:ph type="title"/>
          </p:nvPr>
        </p:nvSpPr>
        <p:spPr/>
        <p:txBody>
          <a:bodyPr>
            <a:normAutofit/>
          </a:bodyPr>
          <a:lstStyle/>
          <a:p>
            <a:pPr algn="ctr"/>
            <a:r>
              <a:rPr lang="en-US" dirty="0"/>
              <a:t>How do I get to the initial application? </a:t>
            </a:r>
          </a:p>
        </p:txBody>
      </p:sp>
      <p:sp>
        <p:nvSpPr>
          <p:cNvPr id="3" name="Content Placeholder 2">
            <a:extLst>
              <a:ext uri="{FF2B5EF4-FFF2-40B4-BE49-F238E27FC236}">
                <a16:creationId xmlns:a16="http://schemas.microsoft.com/office/drawing/2014/main" id="{C088860F-55F2-45D1-B3C9-8E9D1554DD20}"/>
              </a:ext>
            </a:extLst>
          </p:cNvPr>
          <p:cNvSpPr>
            <a:spLocks noGrp="1"/>
          </p:cNvSpPr>
          <p:nvPr>
            <p:ph idx="1"/>
          </p:nvPr>
        </p:nvSpPr>
        <p:spPr/>
        <p:txBody>
          <a:bodyPr/>
          <a:lstStyle/>
          <a:p>
            <a:r>
              <a:rPr lang="en-US" dirty="0"/>
              <a:t>Hover over </a:t>
            </a:r>
            <a:r>
              <a:rPr lang="en-US" b="1" u="sng" dirty="0"/>
              <a:t>License</a:t>
            </a:r>
            <a:r>
              <a:rPr lang="en-US" dirty="0"/>
              <a:t> in the toolbar, then </a:t>
            </a:r>
            <a:r>
              <a:rPr lang="en-US" b="1" u="sng" dirty="0"/>
              <a:t>Applications</a:t>
            </a:r>
            <a:r>
              <a:rPr lang="en-US" dirty="0"/>
              <a:t>, then </a:t>
            </a:r>
            <a:r>
              <a:rPr lang="en-US" b="1" u="sng" dirty="0"/>
              <a:t>Initial</a:t>
            </a:r>
            <a:r>
              <a:rPr lang="en-US" dirty="0"/>
              <a:t>, then </a:t>
            </a:r>
            <a:r>
              <a:rPr lang="en-US" b="1" u="sng" dirty="0"/>
              <a:t>LPN/RN Initial</a:t>
            </a:r>
          </a:p>
          <a:p>
            <a:endParaRPr lang="en-US" b="1" u="sng" dirty="0"/>
          </a:p>
          <a:p>
            <a:endParaRPr lang="en-US" b="1" u="sng" dirty="0"/>
          </a:p>
        </p:txBody>
      </p:sp>
      <p:pic>
        <p:nvPicPr>
          <p:cNvPr id="8" name="Picture 7">
            <a:extLst>
              <a:ext uri="{FF2B5EF4-FFF2-40B4-BE49-F238E27FC236}">
                <a16:creationId xmlns:a16="http://schemas.microsoft.com/office/drawing/2014/main" id="{38FA01A7-A6AC-42F4-939B-AAED306818AC}"/>
              </a:ext>
            </a:extLst>
          </p:cNvPr>
          <p:cNvPicPr>
            <a:picLocks noChangeAspect="1"/>
          </p:cNvPicPr>
          <p:nvPr/>
        </p:nvPicPr>
        <p:blipFill>
          <a:blip r:embed="rId2"/>
          <a:stretch>
            <a:fillRect/>
          </a:stretch>
        </p:blipFill>
        <p:spPr>
          <a:xfrm>
            <a:off x="1747837" y="2606909"/>
            <a:ext cx="8696325" cy="3638550"/>
          </a:xfrm>
          <a:prstGeom prst="rect">
            <a:avLst/>
          </a:prstGeom>
        </p:spPr>
      </p:pic>
    </p:spTree>
    <p:extLst>
      <p:ext uri="{BB962C8B-B14F-4D97-AF65-F5344CB8AC3E}">
        <p14:creationId xmlns:p14="http://schemas.microsoft.com/office/powerpoint/2010/main" val="2993162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84D2CDB-D175-DBA4-11C9-AE385D09009D}"/>
              </a:ext>
            </a:extLst>
          </p:cNvPr>
          <p:cNvPicPr>
            <a:picLocks noChangeAspect="1"/>
          </p:cNvPicPr>
          <p:nvPr/>
        </p:nvPicPr>
        <p:blipFill rotWithShape="1">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4261897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50AA-21ED-44D6-81EE-9CF7B5B5C2E7}"/>
              </a:ext>
            </a:extLst>
          </p:cNvPr>
          <p:cNvSpPr>
            <a:spLocks noGrp="1"/>
          </p:cNvSpPr>
          <p:nvPr>
            <p:ph type="title"/>
          </p:nvPr>
        </p:nvSpPr>
        <p:spPr/>
        <p:txBody>
          <a:bodyPr/>
          <a:lstStyle/>
          <a:p>
            <a:r>
              <a:rPr lang="en-US" dirty="0"/>
              <a:t> Application Requirements:</a:t>
            </a:r>
          </a:p>
        </p:txBody>
      </p:sp>
      <p:sp>
        <p:nvSpPr>
          <p:cNvPr id="3" name="Content Placeholder 2">
            <a:extLst>
              <a:ext uri="{FF2B5EF4-FFF2-40B4-BE49-F238E27FC236}">
                <a16:creationId xmlns:a16="http://schemas.microsoft.com/office/drawing/2014/main" id="{77E67EFA-4358-4005-BB0B-2C734AF76823}"/>
              </a:ext>
            </a:extLst>
          </p:cNvPr>
          <p:cNvSpPr>
            <a:spLocks noGrp="1"/>
          </p:cNvSpPr>
          <p:nvPr>
            <p:ph idx="1"/>
          </p:nvPr>
        </p:nvSpPr>
        <p:spPr/>
        <p:txBody>
          <a:bodyPr/>
          <a:lstStyle/>
          <a:p>
            <a:r>
              <a:rPr lang="en-US" dirty="0"/>
              <a:t>1. Transcript </a:t>
            </a:r>
          </a:p>
          <a:p>
            <a:endParaRPr lang="en-US" dirty="0"/>
          </a:p>
        </p:txBody>
      </p:sp>
      <p:pic>
        <p:nvPicPr>
          <p:cNvPr id="4" name="Picture 3">
            <a:extLst>
              <a:ext uri="{FF2B5EF4-FFF2-40B4-BE49-F238E27FC236}">
                <a16:creationId xmlns:a16="http://schemas.microsoft.com/office/drawing/2014/main" id="{1D614DF5-55E5-4FBE-AB4A-58404424003F}"/>
              </a:ext>
            </a:extLst>
          </p:cNvPr>
          <p:cNvPicPr>
            <a:picLocks noChangeAspect="1"/>
          </p:cNvPicPr>
          <p:nvPr/>
        </p:nvPicPr>
        <p:blipFill>
          <a:blip r:embed="rId2"/>
          <a:stretch>
            <a:fillRect/>
          </a:stretch>
        </p:blipFill>
        <p:spPr>
          <a:xfrm>
            <a:off x="838200" y="1566863"/>
            <a:ext cx="9982200" cy="4610100"/>
          </a:xfrm>
          <a:prstGeom prst="rect">
            <a:avLst/>
          </a:prstGeom>
        </p:spPr>
      </p:pic>
    </p:spTree>
    <p:extLst>
      <p:ext uri="{BB962C8B-B14F-4D97-AF65-F5344CB8AC3E}">
        <p14:creationId xmlns:p14="http://schemas.microsoft.com/office/powerpoint/2010/main" val="1254964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5591A-99B6-4CD2-8243-6D7A89AF3DF1}"/>
              </a:ext>
            </a:extLst>
          </p:cNvPr>
          <p:cNvPicPr>
            <a:picLocks noChangeAspect="1"/>
          </p:cNvPicPr>
          <p:nvPr/>
        </p:nvPicPr>
        <p:blipFill>
          <a:blip r:embed="rId2"/>
          <a:stretch>
            <a:fillRect/>
          </a:stretch>
        </p:blipFill>
        <p:spPr>
          <a:xfrm>
            <a:off x="1109662" y="609510"/>
            <a:ext cx="9972675" cy="4086225"/>
          </a:xfrm>
          <a:prstGeom prst="rect">
            <a:avLst/>
          </a:prstGeom>
        </p:spPr>
      </p:pic>
      <p:pic>
        <p:nvPicPr>
          <p:cNvPr id="3" name="Picture 2">
            <a:extLst>
              <a:ext uri="{FF2B5EF4-FFF2-40B4-BE49-F238E27FC236}">
                <a16:creationId xmlns:a16="http://schemas.microsoft.com/office/drawing/2014/main" id="{2D105C7C-03B9-48A0-91BE-B3312C741FD0}"/>
              </a:ext>
            </a:extLst>
          </p:cNvPr>
          <p:cNvPicPr>
            <a:picLocks noChangeAspect="1"/>
          </p:cNvPicPr>
          <p:nvPr/>
        </p:nvPicPr>
        <p:blipFill>
          <a:blip r:embed="rId3"/>
          <a:stretch>
            <a:fillRect/>
          </a:stretch>
        </p:blipFill>
        <p:spPr>
          <a:xfrm>
            <a:off x="1109662" y="5124360"/>
            <a:ext cx="9715500" cy="542925"/>
          </a:xfrm>
          <a:prstGeom prst="rect">
            <a:avLst/>
          </a:prstGeom>
        </p:spPr>
      </p:pic>
    </p:spTree>
    <p:extLst>
      <p:ext uri="{BB962C8B-B14F-4D97-AF65-F5344CB8AC3E}">
        <p14:creationId xmlns:p14="http://schemas.microsoft.com/office/powerpoint/2010/main" val="1785580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31964-4D14-4224-89C5-C38B9B1B2E2D}"/>
              </a:ext>
            </a:extLst>
          </p:cNvPr>
          <p:cNvPicPr>
            <a:picLocks noChangeAspect="1"/>
          </p:cNvPicPr>
          <p:nvPr/>
        </p:nvPicPr>
        <p:blipFill>
          <a:blip r:embed="rId2"/>
          <a:stretch>
            <a:fillRect/>
          </a:stretch>
        </p:blipFill>
        <p:spPr>
          <a:xfrm>
            <a:off x="643467" y="1166198"/>
            <a:ext cx="10905066" cy="4525603"/>
          </a:xfrm>
          <a:prstGeom prst="rect">
            <a:avLst/>
          </a:prstGeom>
        </p:spPr>
      </p:pic>
    </p:spTree>
    <p:extLst>
      <p:ext uri="{BB962C8B-B14F-4D97-AF65-F5344CB8AC3E}">
        <p14:creationId xmlns:p14="http://schemas.microsoft.com/office/powerpoint/2010/main" val="306625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A55AD-C9D9-4547-9CE8-15BBD2035A0D}"/>
              </a:ext>
            </a:extLst>
          </p:cNvPr>
          <p:cNvPicPr>
            <a:picLocks noChangeAspect="1"/>
          </p:cNvPicPr>
          <p:nvPr/>
        </p:nvPicPr>
        <p:blipFill>
          <a:blip r:embed="rId2"/>
          <a:stretch>
            <a:fillRect/>
          </a:stretch>
        </p:blipFill>
        <p:spPr>
          <a:xfrm>
            <a:off x="643467" y="920834"/>
            <a:ext cx="10905066" cy="5016331"/>
          </a:xfrm>
          <a:prstGeom prst="rect">
            <a:avLst/>
          </a:prstGeom>
        </p:spPr>
      </p:pic>
      <p:pic>
        <p:nvPicPr>
          <p:cNvPr id="4" name="Picture 3">
            <a:extLst>
              <a:ext uri="{FF2B5EF4-FFF2-40B4-BE49-F238E27FC236}">
                <a16:creationId xmlns:a16="http://schemas.microsoft.com/office/drawing/2014/main" id="{640C47A9-4F61-741E-BC93-09776C20C47C}"/>
              </a:ext>
            </a:extLst>
          </p:cNvPr>
          <p:cNvPicPr>
            <a:picLocks noChangeAspect="1"/>
          </p:cNvPicPr>
          <p:nvPr/>
        </p:nvPicPr>
        <p:blipFill>
          <a:blip r:embed="rId3"/>
          <a:stretch>
            <a:fillRect/>
          </a:stretch>
        </p:blipFill>
        <p:spPr>
          <a:xfrm>
            <a:off x="0" y="146902"/>
            <a:ext cx="12192000" cy="6564196"/>
          </a:xfrm>
          <a:prstGeom prst="rect">
            <a:avLst/>
          </a:prstGeom>
        </p:spPr>
      </p:pic>
    </p:spTree>
    <p:extLst>
      <p:ext uri="{BB962C8B-B14F-4D97-AF65-F5344CB8AC3E}">
        <p14:creationId xmlns:p14="http://schemas.microsoft.com/office/powerpoint/2010/main" val="3110184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EBFB-679A-4F02-AF52-AD105C6CF0F8}"/>
              </a:ext>
            </a:extLst>
          </p:cNvPr>
          <p:cNvSpPr>
            <a:spLocks noGrp="1"/>
          </p:cNvSpPr>
          <p:nvPr>
            <p:ph type="title"/>
          </p:nvPr>
        </p:nvSpPr>
        <p:spPr/>
        <p:txBody>
          <a:bodyPr>
            <a:normAutofit/>
          </a:bodyPr>
          <a:lstStyle/>
          <a:p>
            <a:pPr algn="ctr"/>
            <a:r>
              <a:rPr lang="en-US" dirty="0"/>
              <a:t>How do I submit the online application? </a:t>
            </a:r>
          </a:p>
        </p:txBody>
      </p:sp>
      <p:pic>
        <p:nvPicPr>
          <p:cNvPr id="5" name="Content Placeholder 4">
            <a:extLst>
              <a:ext uri="{FF2B5EF4-FFF2-40B4-BE49-F238E27FC236}">
                <a16:creationId xmlns:a16="http://schemas.microsoft.com/office/drawing/2014/main" id="{32286EC8-5B1B-4DAB-9F3E-E38A299008FD}"/>
              </a:ext>
            </a:extLst>
          </p:cNvPr>
          <p:cNvPicPr>
            <a:picLocks noGrp="1" noChangeAspect="1"/>
          </p:cNvPicPr>
          <p:nvPr>
            <p:ph sz="half" idx="1"/>
          </p:nvPr>
        </p:nvPicPr>
        <p:blipFill>
          <a:blip r:embed="rId2"/>
          <a:stretch>
            <a:fillRect/>
          </a:stretch>
        </p:blipFill>
        <p:spPr>
          <a:xfrm>
            <a:off x="999091" y="1566832"/>
            <a:ext cx="3391484" cy="4351338"/>
          </a:xfrm>
          <a:prstGeom prst="rect">
            <a:avLst/>
          </a:prstGeom>
        </p:spPr>
      </p:pic>
      <p:pic>
        <p:nvPicPr>
          <p:cNvPr id="6" name="Content Placeholder 5">
            <a:extLst>
              <a:ext uri="{FF2B5EF4-FFF2-40B4-BE49-F238E27FC236}">
                <a16:creationId xmlns:a16="http://schemas.microsoft.com/office/drawing/2014/main" id="{373B393B-9FF2-48AB-B774-7781C36465C9}"/>
              </a:ext>
            </a:extLst>
          </p:cNvPr>
          <p:cNvPicPr>
            <a:picLocks noGrp="1" noChangeAspect="1"/>
          </p:cNvPicPr>
          <p:nvPr>
            <p:ph sz="half" idx="2"/>
          </p:nvPr>
        </p:nvPicPr>
        <p:blipFill>
          <a:blip r:embed="rId3"/>
          <a:stretch>
            <a:fillRect/>
          </a:stretch>
        </p:blipFill>
        <p:spPr>
          <a:xfrm>
            <a:off x="4390575" y="1566832"/>
            <a:ext cx="3305175" cy="4143375"/>
          </a:xfrm>
          <a:prstGeom prst="rect">
            <a:avLst/>
          </a:prstGeom>
        </p:spPr>
      </p:pic>
      <p:pic>
        <p:nvPicPr>
          <p:cNvPr id="7" name="Picture 6">
            <a:extLst>
              <a:ext uri="{FF2B5EF4-FFF2-40B4-BE49-F238E27FC236}">
                <a16:creationId xmlns:a16="http://schemas.microsoft.com/office/drawing/2014/main" id="{2A4F6F7C-1C2F-4BF3-BC9F-629387B6AF51}"/>
              </a:ext>
            </a:extLst>
          </p:cNvPr>
          <p:cNvPicPr>
            <a:picLocks noChangeAspect="1"/>
          </p:cNvPicPr>
          <p:nvPr/>
        </p:nvPicPr>
        <p:blipFill>
          <a:blip r:embed="rId4"/>
          <a:stretch>
            <a:fillRect/>
          </a:stretch>
        </p:blipFill>
        <p:spPr>
          <a:xfrm>
            <a:off x="7695750" y="2319337"/>
            <a:ext cx="3162300" cy="2219325"/>
          </a:xfrm>
          <a:prstGeom prst="rect">
            <a:avLst/>
          </a:prstGeom>
        </p:spPr>
      </p:pic>
    </p:spTree>
    <p:extLst>
      <p:ext uri="{BB962C8B-B14F-4D97-AF65-F5344CB8AC3E}">
        <p14:creationId xmlns:p14="http://schemas.microsoft.com/office/powerpoint/2010/main" val="95857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94A3-70E7-41A3-BCDD-DEC7FC43DD16}"/>
              </a:ext>
            </a:extLst>
          </p:cNvPr>
          <p:cNvSpPr>
            <a:spLocks noGrp="1"/>
          </p:cNvSpPr>
          <p:nvPr>
            <p:ph type="title"/>
          </p:nvPr>
        </p:nvSpPr>
        <p:spPr/>
        <p:txBody>
          <a:bodyPr/>
          <a:lstStyle/>
          <a:p>
            <a:r>
              <a:rPr lang="en-US" dirty="0"/>
              <a:t>Multistate vs. Single State </a:t>
            </a:r>
          </a:p>
        </p:txBody>
      </p:sp>
      <p:sp>
        <p:nvSpPr>
          <p:cNvPr id="3" name="Content Placeholder 2">
            <a:extLst>
              <a:ext uri="{FF2B5EF4-FFF2-40B4-BE49-F238E27FC236}">
                <a16:creationId xmlns:a16="http://schemas.microsoft.com/office/drawing/2014/main" id="{6CE3C7D0-E079-4EC4-BECF-39B2DE337BAC}"/>
              </a:ext>
            </a:extLst>
          </p:cNvPr>
          <p:cNvSpPr>
            <a:spLocks noGrp="1"/>
          </p:cNvSpPr>
          <p:nvPr>
            <p:ph idx="1"/>
          </p:nvPr>
        </p:nvSpPr>
        <p:spPr/>
        <p:txBody>
          <a:bodyPr/>
          <a:lstStyle/>
          <a:p>
            <a:r>
              <a:rPr lang="en-US" dirty="0"/>
              <a:t>A single state will only allow you to practice in the State of Kansas. </a:t>
            </a:r>
          </a:p>
          <a:p>
            <a:pPr lvl="1"/>
            <a:r>
              <a:rPr lang="en-US" dirty="0"/>
              <a:t>Can apply with any states Drivers license and any states address. Does not have to claim Kansas as Primary state of Residence.</a:t>
            </a:r>
          </a:p>
          <a:p>
            <a:r>
              <a:rPr lang="en-US" dirty="0"/>
              <a:t>A multistate license will allow to practice in Kansas and other participating compact states. </a:t>
            </a:r>
          </a:p>
          <a:p>
            <a:pPr lvl="1"/>
            <a:r>
              <a:rPr lang="en-US" dirty="0"/>
              <a:t>Must have Kansas Drivers License, Kansas address, and claims Kansas as Primary State of Residence to be eligible and must meet all the Uniform License Requirements</a:t>
            </a:r>
          </a:p>
        </p:txBody>
      </p:sp>
    </p:spTree>
    <p:extLst>
      <p:ext uri="{BB962C8B-B14F-4D97-AF65-F5344CB8AC3E}">
        <p14:creationId xmlns:p14="http://schemas.microsoft.com/office/powerpoint/2010/main" val="17198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94A3-70E7-41A3-BCDD-DEC7FC43DD16}"/>
              </a:ext>
            </a:extLst>
          </p:cNvPr>
          <p:cNvSpPr>
            <a:spLocks noGrp="1"/>
          </p:cNvSpPr>
          <p:nvPr>
            <p:ph type="title"/>
          </p:nvPr>
        </p:nvSpPr>
        <p:spPr/>
        <p:txBody>
          <a:bodyPr/>
          <a:lstStyle/>
          <a:p>
            <a:r>
              <a:rPr lang="en-US" dirty="0"/>
              <a:t>Not sure where to apply?</a:t>
            </a:r>
          </a:p>
        </p:txBody>
      </p:sp>
      <p:pic>
        <p:nvPicPr>
          <p:cNvPr id="5" name="Content Placeholder 4">
            <a:extLst>
              <a:ext uri="{FF2B5EF4-FFF2-40B4-BE49-F238E27FC236}">
                <a16:creationId xmlns:a16="http://schemas.microsoft.com/office/drawing/2014/main" id="{A25C86B1-144A-DD5C-D440-F06642EE5F94}"/>
              </a:ext>
            </a:extLst>
          </p:cNvPr>
          <p:cNvPicPr>
            <a:picLocks noGrp="1" noChangeAspect="1"/>
          </p:cNvPicPr>
          <p:nvPr>
            <p:ph idx="1"/>
          </p:nvPr>
        </p:nvPicPr>
        <p:blipFill>
          <a:blip r:embed="rId2"/>
          <a:stretch>
            <a:fillRect/>
          </a:stretch>
        </p:blipFill>
        <p:spPr>
          <a:xfrm>
            <a:off x="1343276" y="1288473"/>
            <a:ext cx="8686297" cy="4351338"/>
          </a:xfrm>
        </p:spPr>
      </p:pic>
      <p:sp>
        <p:nvSpPr>
          <p:cNvPr id="9" name="TextBox 8">
            <a:extLst>
              <a:ext uri="{FF2B5EF4-FFF2-40B4-BE49-F238E27FC236}">
                <a16:creationId xmlns:a16="http://schemas.microsoft.com/office/drawing/2014/main" id="{146C6333-695F-85B2-5E57-FBE1EB863631}"/>
              </a:ext>
            </a:extLst>
          </p:cNvPr>
          <p:cNvSpPr txBox="1"/>
          <p:nvPr/>
        </p:nvSpPr>
        <p:spPr>
          <a:xfrm>
            <a:off x="2649416" y="5684749"/>
            <a:ext cx="6221046" cy="646331"/>
          </a:xfrm>
          <a:prstGeom prst="rect">
            <a:avLst/>
          </a:prstGeom>
          <a:noFill/>
        </p:spPr>
        <p:txBody>
          <a:bodyPr wrap="square">
            <a:spAutoFit/>
          </a:bodyPr>
          <a:lstStyle/>
          <a:p>
            <a:r>
              <a:rPr lang="en-US" dirty="0"/>
              <a:t>https://www.ncsbn.org/nursing-regulation/licensure/nurse-licensure-guidance.page</a:t>
            </a:r>
          </a:p>
        </p:txBody>
      </p:sp>
    </p:spTree>
    <p:extLst>
      <p:ext uri="{BB962C8B-B14F-4D97-AF65-F5344CB8AC3E}">
        <p14:creationId xmlns:p14="http://schemas.microsoft.com/office/powerpoint/2010/main" val="3774838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1E67-CBB8-47AE-B4B5-0EC0B7A381DF}"/>
              </a:ext>
            </a:extLst>
          </p:cNvPr>
          <p:cNvSpPr>
            <a:spLocks noGrp="1"/>
          </p:cNvSpPr>
          <p:nvPr>
            <p:ph type="title"/>
          </p:nvPr>
        </p:nvSpPr>
        <p:spPr/>
        <p:txBody>
          <a:bodyPr>
            <a:normAutofit/>
          </a:bodyPr>
          <a:lstStyle/>
          <a:p>
            <a:pPr algn="ctr"/>
            <a:r>
              <a:rPr lang="en-US" dirty="0"/>
              <a:t>My application is submitted, what now???</a:t>
            </a:r>
          </a:p>
        </p:txBody>
      </p:sp>
      <p:sp>
        <p:nvSpPr>
          <p:cNvPr id="3" name="Content Placeholder 2">
            <a:extLst>
              <a:ext uri="{FF2B5EF4-FFF2-40B4-BE49-F238E27FC236}">
                <a16:creationId xmlns:a16="http://schemas.microsoft.com/office/drawing/2014/main" id="{9D16E851-BF9D-4F10-90DD-1E3AC014734E}"/>
              </a:ext>
            </a:extLst>
          </p:cNvPr>
          <p:cNvSpPr>
            <a:spLocks noGrp="1"/>
          </p:cNvSpPr>
          <p:nvPr>
            <p:ph idx="1"/>
          </p:nvPr>
        </p:nvSpPr>
        <p:spPr/>
        <p:txBody>
          <a:bodyPr/>
          <a:lstStyle/>
          <a:p>
            <a:r>
              <a:rPr lang="en-US" dirty="0"/>
              <a:t>Applications are processed </a:t>
            </a:r>
            <a:r>
              <a:rPr lang="en-US" b="1" u="sng" dirty="0"/>
              <a:t>within 10 business days</a:t>
            </a:r>
            <a:r>
              <a:rPr lang="en-US" dirty="0"/>
              <a:t> of being received and are </a:t>
            </a:r>
            <a:r>
              <a:rPr lang="en-US" b="1" u="sng" dirty="0"/>
              <a:t>processed in the order they are received</a:t>
            </a:r>
            <a:r>
              <a:rPr lang="en-US" dirty="0"/>
              <a:t>.</a:t>
            </a:r>
          </a:p>
          <a:p>
            <a:r>
              <a:rPr lang="en-US" dirty="0"/>
              <a:t>Checking your application status can be done by logging into your portal page and clicking “View Checklist” above your pending application. </a:t>
            </a:r>
            <a:r>
              <a:rPr lang="en-US" b="1" dirty="0"/>
              <a:t>Please allow 7-10 business days to pass before logging in to check the status</a:t>
            </a:r>
            <a:r>
              <a:rPr lang="en-US" dirty="0"/>
              <a:t>. </a:t>
            </a:r>
          </a:p>
          <a:p>
            <a:r>
              <a:rPr lang="en-US" dirty="0"/>
              <a:t>The </a:t>
            </a:r>
            <a:r>
              <a:rPr lang="en-US" b="1" u="sng" dirty="0"/>
              <a:t>My Portal </a:t>
            </a:r>
            <a:r>
              <a:rPr lang="en-US" dirty="0"/>
              <a:t>tab is in the toolbar on the home page. </a:t>
            </a:r>
          </a:p>
          <a:p>
            <a:endParaRPr lang="en-US" dirty="0"/>
          </a:p>
          <a:p>
            <a:endParaRPr lang="en-US" dirty="0"/>
          </a:p>
        </p:txBody>
      </p:sp>
      <p:pic>
        <p:nvPicPr>
          <p:cNvPr id="4" name="Picture 3">
            <a:extLst>
              <a:ext uri="{FF2B5EF4-FFF2-40B4-BE49-F238E27FC236}">
                <a16:creationId xmlns:a16="http://schemas.microsoft.com/office/drawing/2014/main" id="{693938FD-DD8D-4FC1-9DA1-9021149BEDB1}"/>
              </a:ext>
            </a:extLst>
          </p:cNvPr>
          <p:cNvPicPr>
            <a:picLocks noChangeAspect="1"/>
          </p:cNvPicPr>
          <p:nvPr/>
        </p:nvPicPr>
        <p:blipFill>
          <a:blip r:embed="rId2"/>
          <a:stretch>
            <a:fillRect/>
          </a:stretch>
        </p:blipFill>
        <p:spPr>
          <a:xfrm>
            <a:off x="1748736" y="5011948"/>
            <a:ext cx="7762875" cy="457200"/>
          </a:xfrm>
          <a:prstGeom prst="rect">
            <a:avLst/>
          </a:prstGeom>
        </p:spPr>
      </p:pic>
    </p:spTree>
    <p:extLst>
      <p:ext uri="{BB962C8B-B14F-4D97-AF65-F5344CB8AC3E}">
        <p14:creationId xmlns:p14="http://schemas.microsoft.com/office/powerpoint/2010/main" val="1489864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A8F9-6D34-4B48-9309-DD93271D0E1B}"/>
              </a:ext>
            </a:extLst>
          </p:cNvPr>
          <p:cNvSpPr>
            <a:spLocks noGrp="1"/>
          </p:cNvSpPr>
          <p:nvPr>
            <p:ph type="ctrTitle"/>
          </p:nvPr>
        </p:nvSpPr>
        <p:spPr>
          <a:xfrm>
            <a:off x="0" y="343384"/>
            <a:ext cx="7573701" cy="2260158"/>
          </a:xfrm>
        </p:spPr>
        <p:txBody>
          <a:bodyPr>
            <a:normAutofit/>
          </a:bodyPr>
          <a:lstStyle/>
          <a:p>
            <a:r>
              <a:rPr lang="en-US" dirty="0"/>
              <a:t>Executive Administrator Update</a:t>
            </a:r>
          </a:p>
        </p:txBody>
      </p:sp>
      <p:sp>
        <p:nvSpPr>
          <p:cNvPr id="3" name="Subtitle 4">
            <a:extLst>
              <a:ext uri="{FF2B5EF4-FFF2-40B4-BE49-F238E27FC236}">
                <a16:creationId xmlns:a16="http://schemas.microsoft.com/office/drawing/2014/main" id="{4CD80C8D-8786-3034-DB33-622EFBDBA1B7}"/>
              </a:ext>
            </a:extLst>
          </p:cNvPr>
          <p:cNvSpPr>
            <a:spLocks noGrp="1"/>
          </p:cNvSpPr>
          <p:nvPr>
            <p:ph type="subTitle" idx="1"/>
          </p:nvPr>
        </p:nvSpPr>
        <p:spPr>
          <a:xfrm>
            <a:off x="0" y="3181872"/>
            <a:ext cx="5201174" cy="1147060"/>
          </a:xfrm>
        </p:spPr>
        <p:txBody>
          <a:bodyPr>
            <a:normAutofit fontScale="25000" lnSpcReduction="20000"/>
          </a:bodyPr>
          <a:lstStyle/>
          <a:p>
            <a:endParaRPr lang="en-US" dirty="0"/>
          </a:p>
          <a:p>
            <a:endParaRPr lang="en-US" sz="4600" dirty="0"/>
          </a:p>
          <a:p>
            <a:r>
              <a:rPr lang="en-US" sz="14400" dirty="0"/>
              <a:t>Carol Moreland, MSN, RN</a:t>
            </a:r>
          </a:p>
          <a:p>
            <a:endParaRPr lang="en-US" sz="4600" dirty="0"/>
          </a:p>
          <a:p>
            <a:endParaRPr lang="en-US" dirty="0"/>
          </a:p>
        </p:txBody>
      </p:sp>
    </p:spTree>
    <p:extLst>
      <p:ext uri="{BB962C8B-B14F-4D97-AF65-F5344CB8AC3E}">
        <p14:creationId xmlns:p14="http://schemas.microsoft.com/office/powerpoint/2010/main" val="2892232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B80D-D44F-DD51-3254-5D32087CF63C}"/>
              </a:ext>
            </a:extLst>
          </p:cNvPr>
          <p:cNvSpPr>
            <a:spLocks noGrp="1"/>
          </p:cNvSpPr>
          <p:nvPr>
            <p:ph type="title"/>
          </p:nvPr>
        </p:nvSpPr>
        <p:spPr/>
        <p:txBody>
          <a:bodyPr/>
          <a:lstStyle/>
          <a:p>
            <a:r>
              <a:rPr lang="en-US" dirty="0"/>
              <a:t>What’s on the checklist?</a:t>
            </a:r>
          </a:p>
        </p:txBody>
      </p:sp>
      <p:sp>
        <p:nvSpPr>
          <p:cNvPr id="3" name="Content Placeholder 2">
            <a:extLst>
              <a:ext uri="{FF2B5EF4-FFF2-40B4-BE49-F238E27FC236}">
                <a16:creationId xmlns:a16="http://schemas.microsoft.com/office/drawing/2014/main" id="{36B83596-39FF-7D52-B12D-81AE92F830E8}"/>
              </a:ext>
            </a:extLst>
          </p:cNvPr>
          <p:cNvSpPr>
            <a:spLocks noGrp="1"/>
          </p:cNvSpPr>
          <p:nvPr>
            <p:ph idx="1"/>
          </p:nvPr>
        </p:nvSpPr>
        <p:spPr/>
        <p:txBody>
          <a:bodyPr>
            <a:normAutofit fontScale="47500" lnSpcReduction="20000"/>
          </a:bodyPr>
          <a:lstStyle/>
          <a:p>
            <a:r>
              <a:rPr lang="en-US" dirty="0"/>
              <a:t>Application Received/Reviewed</a:t>
            </a:r>
          </a:p>
          <a:p>
            <a:r>
              <a:rPr lang="en-US" dirty="0"/>
              <a:t>License fee</a:t>
            </a:r>
          </a:p>
          <a:p>
            <a:r>
              <a:rPr lang="en-US" dirty="0"/>
              <a:t>Fingerprint card received</a:t>
            </a:r>
          </a:p>
          <a:p>
            <a:r>
              <a:rPr lang="en-US" dirty="0"/>
              <a:t>Fingerprint fee</a:t>
            </a:r>
          </a:p>
          <a:p>
            <a:r>
              <a:rPr lang="en-US" dirty="0"/>
              <a:t>Transcript from School of Nursing</a:t>
            </a:r>
          </a:p>
          <a:p>
            <a:r>
              <a:rPr lang="en-US" dirty="0"/>
              <a:t>Passed NCLEX</a:t>
            </a:r>
          </a:p>
          <a:p>
            <a:r>
              <a:rPr lang="en-US" dirty="0"/>
              <a:t>ULR Requirements Met (only on Multistate)</a:t>
            </a:r>
          </a:p>
          <a:p>
            <a:r>
              <a:rPr lang="en-US" dirty="0"/>
              <a:t>Eligible for Exam</a:t>
            </a:r>
          </a:p>
          <a:p>
            <a:r>
              <a:rPr lang="en-US" dirty="0"/>
              <a:t>Exam Eligibility sent to Pearson Vue</a:t>
            </a:r>
          </a:p>
          <a:p>
            <a:r>
              <a:rPr lang="en-US" dirty="0"/>
              <a:t>Investigative Review (if applicable)</a:t>
            </a:r>
          </a:p>
          <a:p>
            <a:r>
              <a:rPr lang="en-US" dirty="0"/>
              <a:t>Background check received</a:t>
            </a:r>
          </a:p>
          <a:p>
            <a:r>
              <a:rPr lang="en-US" dirty="0"/>
              <a:t>Approved to License</a:t>
            </a:r>
          </a:p>
        </p:txBody>
      </p:sp>
    </p:spTree>
    <p:extLst>
      <p:ext uri="{BB962C8B-B14F-4D97-AF65-F5344CB8AC3E}">
        <p14:creationId xmlns:p14="http://schemas.microsoft.com/office/powerpoint/2010/main" val="505933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E1E3-F075-4385-8E9F-E0851C4D9E08}"/>
              </a:ext>
            </a:extLst>
          </p:cNvPr>
          <p:cNvSpPr>
            <a:spLocks noGrp="1"/>
          </p:cNvSpPr>
          <p:nvPr>
            <p:ph type="title"/>
          </p:nvPr>
        </p:nvSpPr>
        <p:spPr/>
        <p:txBody>
          <a:bodyPr/>
          <a:lstStyle/>
          <a:p>
            <a:r>
              <a:rPr lang="en-US" dirty="0"/>
              <a:t>In order to test:</a:t>
            </a:r>
          </a:p>
        </p:txBody>
      </p:sp>
      <p:sp>
        <p:nvSpPr>
          <p:cNvPr id="3" name="Content Placeholder 2">
            <a:extLst>
              <a:ext uri="{FF2B5EF4-FFF2-40B4-BE49-F238E27FC236}">
                <a16:creationId xmlns:a16="http://schemas.microsoft.com/office/drawing/2014/main" id="{B8CC4156-F809-4DBB-A8CA-FAF5F6F81EE3}"/>
              </a:ext>
            </a:extLst>
          </p:cNvPr>
          <p:cNvSpPr>
            <a:spLocks noGrp="1"/>
          </p:cNvSpPr>
          <p:nvPr>
            <p:ph idx="1"/>
          </p:nvPr>
        </p:nvSpPr>
        <p:spPr/>
        <p:txBody>
          <a:bodyPr/>
          <a:lstStyle/>
          <a:p>
            <a:r>
              <a:rPr lang="en-US" dirty="0"/>
              <a:t>KSBN must have received and processed a completed application, received an official transcript with degree and graduation date or the school can send a signed/authorized ATT, and applicant must have paid Pearson Vue. </a:t>
            </a:r>
          </a:p>
          <a:p>
            <a:r>
              <a:rPr lang="en-US" dirty="0"/>
              <a:t>Applicants will not be made eligible unless these three things are received! </a:t>
            </a:r>
          </a:p>
          <a:p>
            <a:r>
              <a:rPr lang="en-US" dirty="0"/>
              <a:t>If the school prefers to send ATT’s for student to be eligible the school will put a date on the form that KSBN cannot make you eligible to test until then! Please get with your school regarding the date they choose! </a:t>
            </a:r>
            <a:r>
              <a:rPr lang="en-US" b="1" u="sng" dirty="0"/>
              <a:t>An official transcript is still required for licensure!</a:t>
            </a:r>
          </a:p>
        </p:txBody>
      </p:sp>
    </p:spTree>
    <p:extLst>
      <p:ext uri="{BB962C8B-B14F-4D97-AF65-F5344CB8AC3E}">
        <p14:creationId xmlns:p14="http://schemas.microsoft.com/office/powerpoint/2010/main" val="111042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FD7A-A107-4046-AA72-FBC59413B647}"/>
              </a:ext>
            </a:extLst>
          </p:cNvPr>
          <p:cNvSpPr>
            <a:spLocks noGrp="1"/>
          </p:cNvSpPr>
          <p:nvPr>
            <p:ph type="title"/>
          </p:nvPr>
        </p:nvSpPr>
        <p:spPr/>
        <p:txBody>
          <a:bodyPr>
            <a:normAutofit/>
          </a:bodyPr>
          <a:lstStyle/>
          <a:p>
            <a:pPr algn="ctr"/>
            <a:r>
              <a:rPr lang="en-US" dirty="0"/>
              <a:t>I am eligible and have set my test date, now what?..</a:t>
            </a:r>
          </a:p>
        </p:txBody>
      </p:sp>
      <p:sp>
        <p:nvSpPr>
          <p:cNvPr id="3" name="Content Placeholder 2">
            <a:extLst>
              <a:ext uri="{FF2B5EF4-FFF2-40B4-BE49-F238E27FC236}">
                <a16:creationId xmlns:a16="http://schemas.microsoft.com/office/drawing/2014/main" id="{43DCC4B5-A517-471D-8115-74B9D853CCFF}"/>
              </a:ext>
            </a:extLst>
          </p:cNvPr>
          <p:cNvSpPr>
            <a:spLocks noGrp="1"/>
          </p:cNvSpPr>
          <p:nvPr>
            <p:ph idx="1"/>
          </p:nvPr>
        </p:nvSpPr>
        <p:spPr/>
        <p:txBody>
          <a:bodyPr>
            <a:normAutofit lnSpcReduction="10000"/>
          </a:bodyPr>
          <a:lstStyle/>
          <a:p>
            <a:r>
              <a:rPr lang="en-US" dirty="0"/>
              <a:t>Pearson Vue results are updated within 3 business days of you taking your test. If you have passed it will show as completed on your checklist. If you  have failed it will remain blank and you will receive a letter in the mail with your results. </a:t>
            </a:r>
          </a:p>
          <a:p>
            <a:pPr lvl="1"/>
            <a:r>
              <a:rPr lang="en-US" dirty="0"/>
              <a:t>If you receive a Fail letter:</a:t>
            </a:r>
          </a:p>
          <a:p>
            <a:pPr lvl="2"/>
            <a:r>
              <a:rPr lang="en-US" dirty="0"/>
              <a:t>A new application must be submitted to KSBN</a:t>
            </a:r>
          </a:p>
          <a:p>
            <a:pPr lvl="2"/>
            <a:r>
              <a:rPr lang="en-US" dirty="0"/>
              <a:t>If applying for multistate licensure a new set of fingerprints and fee will need to be submitted. (If submitting for single state licensure the previous prints on file are good for 6 months.)</a:t>
            </a:r>
          </a:p>
          <a:p>
            <a:pPr lvl="2"/>
            <a:r>
              <a:rPr lang="en-US" dirty="0"/>
              <a:t>You will need to re-register with Pearson Vue. You will not be allowed to take the test any sooner than 45 days from the previous test date. </a:t>
            </a:r>
          </a:p>
          <a:p>
            <a:pPr lvl="2"/>
            <a:r>
              <a:rPr lang="en-US" dirty="0"/>
              <a:t>Transcripts are NOT required to be submitted again. </a:t>
            </a:r>
          </a:p>
        </p:txBody>
      </p:sp>
    </p:spTree>
    <p:extLst>
      <p:ext uri="{BB962C8B-B14F-4D97-AF65-F5344CB8AC3E}">
        <p14:creationId xmlns:p14="http://schemas.microsoft.com/office/powerpoint/2010/main" val="3573642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22F1-6F38-48C8-B310-458CCD86749B}"/>
              </a:ext>
            </a:extLst>
          </p:cNvPr>
          <p:cNvSpPr>
            <a:spLocks noGrp="1"/>
          </p:cNvSpPr>
          <p:nvPr>
            <p:ph type="title"/>
          </p:nvPr>
        </p:nvSpPr>
        <p:spPr/>
        <p:txBody>
          <a:bodyPr>
            <a:normAutofit/>
          </a:bodyPr>
          <a:lstStyle/>
          <a:p>
            <a:pPr algn="ctr"/>
            <a:r>
              <a:rPr lang="en-US" dirty="0"/>
              <a:t>I passed, but where is my license?!!!! </a:t>
            </a:r>
          </a:p>
        </p:txBody>
      </p:sp>
      <p:sp>
        <p:nvSpPr>
          <p:cNvPr id="3" name="Content Placeholder 2">
            <a:extLst>
              <a:ext uri="{FF2B5EF4-FFF2-40B4-BE49-F238E27FC236}">
                <a16:creationId xmlns:a16="http://schemas.microsoft.com/office/drawing/2014/main" id="{575C2F0D-4F3E-42BE-AEDA-D385A4C9B7D0}"/>
              </a:ext>
            </a:extLst>
          </p:cNvPr>
          <p:cNvSpPr>
            <a:spLocks noGrp="1"/>
          </p:cNvSpPr>
          <p:nvPr>
            <p:ph idx="1"/>
          </p:nvPr>
        </p:nvSpPr>
        <p:spPr/>
        <p:txBody>
          <a:bodyPr/>
          <a:lstStyle/>
          <a:p>
            <a:r>
              <a:rPr lang="en-US" dirty="0"/>
              <a:t>Congratulations! </a:t>
            </a:r>
          </a:p>
          <a:p>
            <a:r>
              <a:rPr lang="en-US" dirty="0"/>
              <a:t>REMEMBER- Many factors determine licensure! </a:t>
            </a:r>
          </a:p>
          <a:p>
            <a:r>
              <a:rPr lang="en-US" dirty="0"/>
              <a:t>You can refer to your checklist at any time to see what is still needed! It is updated as we receive requirements! </a:t>
            </a:r>
          </a:p>
          <a:p>
            <a:r>
              <a:rPr lang="en-US" dirty="0"/>
              <a:t>You may have tested off an ATT, but we have not received an official transcript…</a:t>
            </a:r>
          </a:p>
          <a:p>
            <a:r>
              <a:rPr lang="en-US" dirty="0"/>
              <a:t>Your application could have gone to legal, and we are still waiting approval…</a:t>
            </a:r>
          </a:p>
          <a:p>
            <a:r>
              <a:rPr lang="en-US" dirty="0"/>
              <a:t>Or we may still be waiting on the results of your background check.</a:t>
            </a:r>
          </a:p>
        </p:txBody>
      </p:sp>
    </p:spTree>
    <p:extLst>
      <p:ext uri="{BB962C8B-B14F-4D97-AF65-F5344CB8AC3E}">
        <p14:creationId xmlns:p14="http://schemas.microsoft.com/office/powerpoint/2010/main" val="82635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5E81-3630-4C5F-A632-6083C88BD10F}"/>
              </a:ext>
            </a:extLst>
          </p:cNvPr>
          <p:cNvSpPr>
            <a:spLocks noGrp="1"/>
          </p:cNvSpPr>
          <p:nvPr>
            <p:ph type="title"/>
          </p:nvPr>
        </p:nvSpPr>
        <p:spPr>
          <a:xfrm>
            <a:off x="0" y="232120"/>
            <a:ext cx="6849687" cy="1593505"/>
          </a:xfrm>
        </p:spPr>
        <p:txBody>
          <a:bodyPr>
            <a:normAutofit/>
          </a:bodyPr>
          <a:lstStyle/>
          <a:p>
            <a:pPr algn="ctr"/>
            <a:r>
              <a:rPr lang="en-US" dirty="0"/>
              <a:t>I have my license!!...but I thought it was valid for two years?!</a:t>
            </a:r>
          </a:p>
        </p:txBody>
      </p:sp>
      <p:sp>
        <p:nvSpPr>
          <p:cNvPr id="3" name="Content Placeholder 2">
            <a:extLst>
              <a:ext uri="{FF2B5EF4-FFF2-40B4-BE49-F238E27FC236}">
                <a16:creationId xmlns:a16="http://schemas.microsoft.com/office/drawing/2014/main" id="{E88A6417-501B-43B6-9B3F-B1258281A569}"/>
              </a:ext>
            </a:extLst>
          </p:cNvPr>
          <p:cNvSpPr>
            <a:spLocks noGrp="1"/>
          </p:cNvSpPr>
          <p:nvPr>
            <p:ph idx="1"/>
          </p:nvPr>
        </p:nvSpPr>
        <p:spPr/>
        <p:txBody>
          <a:bodyPr>
            <a:normAutofit lnSpcReduction="10000"/>
          </a:bodyPr>
          <a:lstStyle/>
          <a:p>
            <a:r>
              <a:rPr lang="en-US" dirty="0"/>
              <a:t>Kansas renews according to the month and the year that you were born, and depending on when you are licensed, we must get you into the renewal cycle. Everyone’s expiration date is different! </a:t>
            </a:r>
          </a:p>
          <a:p>
            <a:r>
              <a:rPr lang="en-US" dirty="0"/>
              <a:t>Kansas will not issue a license for less than 6 months which means you may not get a full 2 years the first time the license is issued! </a:t>
            </a:r>
          </a:p>
          <a:p>
            <a:r>
              <a:rPr lang="en-US" dirty="0"/>
              <a:t>We do not pick people to get longer licensure dates! Be sure to check your expiration date and renew! You will get notice 90 days prior to renewal so be sure to keep the Board up to date with any address or email changes. (You can do this by signing in to the “My Portal” anytime.) </a:t>
            </a:r>
          </a:p>
        </p:txBody>
      </p:sp>
    </p:spTree>
    <p:extLst>
      <p:ext uri="{BB962C8B-B14F-4D97-AF65-F5344CB8AC3E}">
        <p14:creationId xmlns:p14="http://schemas.microsoft.com/office/powerpoint/2010/main" val="399034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1C006-1E05-4007-90A2-A2CA35483B90}"/>
              </a:ext>
            </a:extLst>
          </p:cNvPr>
          <p:cNvSpPr>
            <a:spLocks noGrp="1"/>
          </p:cNvSpPr>
          <p:nvPr>
            <p:ph type="title"/>
          </p:nvPr>
        </p:nvSpPr>
        <p:spPr/>
        <p:txBody>
          <a:bodyPr/>
          <a:lstStyle/>
          <a:p>
            <a:pPr algn="ctr"/>
            <a:r>
              <a:rPr lang="en-US" dirty="0"/>
              <a:t>But what about???...</a:t>
            </a:r>
          </a:p>
        </p:txBody>
      </p:sp>
      <p:sp>
        <p:nvSpPr>
          <p:cNvPr id="3" name="Content Placeholder 2">
            <a:extLst>
              <a:ext uri="{FF2B5EF4-FFF2-40B4-BE49-F238E27FC236}">
                <a16:creationId xmlns:a16="http://schemas.microsoft.com/office/drawing/2014/main" id="{AA182E77-F4B5-4AE9-A8BE-70EA44790686}"/>
              </a:ext>
            </a:extLst>
          </p:cNvPr>
          <p:cNvSpPr>
            <a:spLocks noGrp="1"/>
          </p:cNvSpPr>
          <p:nvPr>
            <p:ph sz="half" idx="1"/>
          </p:nvPr>
        </p:nvSpPr>
        <p:spPr/>
        <p:txBody>
          <a:bodyPr>
            <a:normAutofit fontScale="92500" lnSpcReduction="20000"/>
          </a:bodyPr>
          <a:lstStyle/>
          <a:p>
            <a:r>
              <a:rPr lang="en-US" b="1" u="sng" dirty="0"/>
              <a:t>I received a single state- but now want to apply for multistate?</a:t>
            </a:r>
          </a:p>
          <a:p>
            <a:r>
              <a:rPr lang="en-US" dirty="0"/>
              <a:t>You would need to submit a conversion application and another set of fingerprints for a background check. If you meet the ULR’s you would be eligible for the multistate. </a:t>
            </a:r>
          </a:p>
        </p:txBody>
      </p:sp>
      <p:sp>
        <p:nvSpPr>
          <p:cNvPr id="4" name="Content Placeholder 3">
            <a:extLst>
              <a:ext uri="{FF2B5EF4-FFF2-40B4-BE49-F238E27FC236}">
                <a16:creationId xmlns:a16="http://schemas.microsoft.com/office/drawing/2014/main" id="{EC54BCA7-4EC5-4585-AD47-64E3C9C9714B}"/>
              </a:ext>
            </a:extLst>
          </p:cNvPr>
          <p:cNvSpPr>
            <a:spLocks noGrp="1"/>
          </p:cNvSpPr>
          <p:nvPr>
            <p:ph sz="half" idx="2"/>
          </p:nvPr>
        </p:nvSpPr>
        <p:spPr/>
        <p:txBody>
          <a:bodyPr>
            <a:normAutofit fontScale="92500" lnSpcReduction="20000"/>
          </a:bodyPr>
          <a:lstStyle/>
          <a:p>
            <a:r>
              <a:rPr lang="en-US" b="1" u="sng" dirty="0"/>
              <a:t>Kansas is not my primary state of residence and I hold another states drivers license, can I still test here and be licensed?</a:t>
            </a:r>
          </a:p>
          <a:p>
            <a:r>
              <a:rPr lang="en-US" dirty="0"/>
              <a:t>Of course! You would only be eligible for single state here in Kansas unless you changed your drivers license OR you can reach out to your home state and apply for licensure there. (If your home state is a compact state you could use that license here in Kansas once it is issued.) </a:t>
            </a:r>
          </a:p>
          <a:p>
            <a:endParaRPr lang="en-US" dirty="0"/>
          </a:p>
        </p:txBody>
      </p:sp>
    </p:spTree>
    <p:extLst>
      <p:ext uri="{BB962C8B-B14F-4D97-AF65-F5344CB8AC3E}">
        <p14:creationId xmlns:p14="http://schemas.microsoft.com/office/powerpoint/2010/main" val="2362443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D04DB7-69A9-41C4-9C7A-B641CD9D11CB}"/>
              </a:ext>
            </a:extLst>
          </p:cNvPr>
          <p:cNvSpPr>
            <a:spLocks noGrp="1"/>
          </p:cNvSpPr>
          <p:nvPr>
            <p:ph sz="half" idx="1"/>
          </p:nvPr>
        </p:nvSpPr>
        <p:spPr>
          <a:xfrm>
            <a:off x="447505" y="548640"/>
            <a:ext cx="5181600" cy="5628323"/>
          </a:xfrm>
        </p:spPr>
        <p:txBody>
          <a:bodyPr>
            <a:normAutofit/>
          </a:bodyPr>
          <a:lstStyle/>
          <a:p>
            <a:r>
              <a:rPr lang="en-US" b="1" u="sng" dirty="0"/>
              <a:t>I am moving to another compact state…what happens to my Kansas multistate?</a:t>
            </a:r>
          </a:p>
          <a:p>
            <a:r>
              <a:rPr lang="en-US" dirty="0"/>
              <a:t>You can start work on your Kansas multistate license right after moving! But you do need to contact the Board of Nursing in the state that you moved to as you do have to obtain compact licensure through that state. You cannot hold two compact licenses and once you change your primary state of residence you must change your license. </a:t>
            </a:r>
          </a:p>
        </p:txBody>
      </p:sp>
      <p:sp>
        <p:nvSpPr>
          <p:cNvPr id="4" name="Content Placeholder 3">
            <a:extLst>
              <a:ext uri="{FF2B5EF4-FFF2-40B4-BE49-F238E27FC236}">
                <a16:creationId xmlns:a16="http://schemas.microsoft.com/office/drawing/2014/main" id="{F89D30F4-7819-4626-AFEE-1FC3F39C212D}"/>
              </a:ext>
            </a:extLst>
          </p:cNvPr>
          <p:cNvSpPr>
            <a:spLocks noGrp="1"/>
          </p:cNvSpPr>
          <p:nvPr>
            <p:ph sz="half" idx="2"/>
          </p:nvPr>
        </p:nvSpPr>
        <p:spPr>
          <a:xfrm>
            <a:off x="6172200" y="548640"/>
            <a:ext cx="5181600" cy="5628323"/>
          </a:xfrm>
        </p:spPr>
        <p:txBody>
          <a:bodyPr>
            <a:normAutofit/>
          </a:bodyPr>
          <a:lstStyle/>
          <a:p>
            <a:r>
              <a:rPr lang="en-US" b="1" u="sng" dirty="0"/>
              <a:t>I have a Kansas single state license and am moving to another state that is not compact…what happens to my license?</a:t>
            </a:r>
          </a:p>
          <a:p>
            <a:r>
              <a:rPr lang="en-US" dirty="0"/>
              <a:t>Nothing! If you continue to renew, your Kansas license will be active, but you cannot use that license to work in another state. If you choose not to renew the license will go into a lapsed status. You would need to contact the Board of nursing in the state that you moved too, to obtain licensure in that state. </a:t>
            </a:r>
          </a:p>
        </p:txBody>
      </p:sp>
    </p:spTree>
    <p:extLst>
      <p:ext uri="{BB962C8B-B14F-4D97-AF65-F5344CB8AC3E}">
        <p14:creationId xmlns:p14="http://schemas.microsoft.com/office/powerpoint/2010/main" val="3521385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D392-23AE-4FEB-A13C-DDDF258093D1}"/>
              </a:ext>
            </a:extLst>
          </p:cNvPr>
          <p:cNvSpPr>
            <a:spLocks noGrp="1"/>
          </p:cNvSpPr>
          <p:nvPr>
            <p:ph type="title"/>
          </p:nvPr>
        </p:nvSpPr>
        <p:spPr/>
        <p:txBody>
          <a:bodyPr>
            <a:normAutofit/>
          </a:bodyPr>
          <a:lstStyle/>
          <a:p>
            <a:pPr algn="ctr"/>
            <a:r>
              <a:rPr lang="en-US" dirty="0"/>
              <a:t>That was a lot of information! </a:t>
            </a:r>
          </a:p>
        </p:txBody>
      </p:sp>
      <p:sp>
        <p:nvSpPr>
          <p:cNvPr id="3" name="Content Placeholder 2">
            <a:extLst>
              <a:ext uri="{FF2B5EF4-FFF2-40B4-BE49-F238E27FC236}">
                <a16:creationId xmlns:a16="http://schemas.microsoft.com/office/drawing/2014/main" id="{C9BCCA59-CC56-4E32-BCD4-242C6F9A594F}"/>
              </a:ext>
            </a:extLst>
          </p:cNvPr>
          <p:cNvSpPr>
            <a:spLocks noGrp="1"/>
          </p:cNvSpPr>
          <p:nvPr>
            <p:ph idx="1"/>
          </p:nvPr>
        </p:nvSpPr>
        <p:spPr/>
        <p:txBody>
          <a:bodyPr/>
          <a:lstStyle/>
          <a:p>
            <a:pPr algn="ctr"/>
            <a:r>
              <a:rPr lang="en-US" sz="3600" dirty="0"/>
              <a:t>Please reach out if there are any questions! </a:t>
            </a:r>
          </a:p>
          <a:p>
            <a:pPr algn="ctr"/>
            <a:r>
              <a:rPr lang="en-US" dirty="0"/>
              <a:t>RaeAnn Byrd, CPM</a:t>
            </a:r>
          </a:p>
          <a:p>
            <a:pPr algn="ctr"/>
            <a:r>
              <a:rPr lang="en-US" dirty="0"/>
              <a:t>Kansas Board of Nursing</a:t>
            </a:r>
          </a:p>
          <a:p>
            <a:pPr algn="ctr"/>
            <a:r>
              <a:rPr lang="en-US" dirty="0"/>
              <a:t>785-296-6573</a:t>
            </a:r>
          </a:p>
          <a:p>
            <a:pPr algn="ctr"/>
            <a:r>
              <a:rPr lang="en-US" dirty="0">
                <a:hlinkClick r:id="rId2"/>
              </a:rPr>
              <a:t>Raeann.byrd@ks.gov</a:t>
            </a:r>
            <a:r>
              <a:rPr lang="en-US" dirty="0"/>
              <a:t> </a:t>
            </a:r>
          </a:p>
        </p:txBody>
      </p:sp>
    </p:spTree>
    <p:extLst>
      <p:ext uri="{BB962C8B-B14F-4D97-AF65-F5344CB8AC3E}">
        <p14:creationId xmlns:p14="http://schemas.microsoft.com/office/powerpoint/2010/main" val="64388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AD86-09EF-470C-A7C9-E699D8314211}"/>
              </a:ext>
            </a:extLst>
          </p:cNvPr>
          <p:cNvSpPr>
            <a:spLocks noGrp="1"/>
          </p:cNvSpPr>
          <p:nvPr>
            <p:ph type="ctrTitle"/>
          </p:nvPr>
        </p:nvSpPr>
        <p:spPr>
          <a:xfrm>
            <a:off x="0" y="653973"/>
            <a:ext cx="9144000" cy="1087004"/>
          </a:xfrm>
        </p:spPr>
        <p:txBody>
          <a:bodyPr/>
          <a:lstStyle/>
          <a:p>
            <a:r>
              <a:rPr lang="en-US" dirty="0"/>
              <a:t>Education Update</a:t>
            </a:r>
          </a:p>
        </p:txBody>
      </p:sp>
      <p:sp>
        <p:nvSpPr>
          <p:cNvPr id="5" name="Subtitle 4">
            <a:extLst>
              <a:ext uri="{FF2B5EF4-FFF2-40B4-BE49-F238E27FC236}">
                <a16:creationId xmlns:a16="http://schemas.microsoft.com/office/drawing/2014/main" id="{AC916335-1302-4671-90A5-A72A97925F7A}"/>
              </a:ext>
            </a:extLst>
          </p:cNvPr>
          <p:cNvSpPr>
            <a:spLocks noGrp="1"/>
          </p:cNvSpPr>
          <p:nvPr>
            <p:ph type="subTitle" idx="1"/>
          </p:nvPr>
        </p:nvSpPr>
        <p:spPr>
          <a:xfrm>
            <a:off x="0" y="2173778"/>
            <a:ext cx="4910138" cy="1197033"/>
          </a:xfrm>
        </p:spPr>
        <p:txBody>
          <a:bodyPr>
            <a:normAutofit fontScale="62500" lnSpcReduction="20000"/>
          </a:bodyPr>
          <a:lstStyle/>
          <a:p>
            <a:endParaRPr lang="en-US" dirty="0"/>
          </a:p>
          <a:p>
            <a:r>
              <a:rPr lang="en-US" sz="4600" dirty="0"/>
              <a:t>Janelle Martin, MHSA, RN</a:t>
            </a:r>
          </a:p>
          <a:p>
            <a:r>
              <a:rPr lang="en-US" sz="4600" dirty="0"/>
              <a:t>Education Compliance Officer</a:t>
            </a:r>
          </a:p>
          <a:p>
            <a:endParaRPr lang="en-US" dirty="0"/>
          </a:p>
        </p:txBody>
      </p:sp>
    </p:spTree>
    <p:extLst>
      <p:ext uri="{BB962C8B-B14F-4D97-AF65-F5344CB8AC3E}">
        <p14:creationId xmlns:p14="http://schemas.microsoft.com/office/powerpoint/2010/main" val="3651247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5653-B234-497B-B047-28AB25A11F9F}"/>
              </a:ext>
            </a:extLst>
          </p:cNvPr>
          <p:cNvSpPr>
            <a:spLocks noGrp="1"/>
          </p:cNvSpPr>
          <p:nvPr>
            <p:ph type="title"/>
          </p:nvPr>
        </p:nvSpPr>
        <p:spPr/>
        <p:txBody>
          <a:bodyPr/>
          <a:lstStyle/>
          <a:p>
            <a:r>
              <a:rPr lang="en-US" dirty="0"/>
              <a:t>  NCLEX Reminders</a:t>
            </a:r>
          </a:p>
        </p:txBody>
      </p:sp>
      <p:sp>
        <p:nvSpPr>
          <p:cNvPr id="3" name="Content Placeholder 2">
            <a:extLst>
              <a:ext uri="{FF2B5EF4-FFF2-40B4-BE49-F238E27FC236}">
                <a16:creationId xmlns:a16="http://schemas.microsoft.com/office/drawing/2014/main" id="{28D2E7AA-DAD2-472B-BC6B-765659F56052}"/>
              </a:ext>
            </a:extLst>
          </p:cNvPr>
          <p:cNvSpPr>
            <a:spLocks noGrp="1"/>
          </p:cNvSpPr>
          <p:nvPr>
            <p:ph idx="1"/>
          </p:nvPr>
        </p:nvSpPr>
        <p:spPr>
          <a:xfrm>
            <a:off x="182657" y="1652004"/>
            <a:ext cx="10018295" cy="4602183"/>
          </a:xfrm>
        </p:spPr>
        <p:txBody>
          <a:bodyPr>
            <a:normAutofit/>
          </a:bodyPr>
          <a:lstStyle/>
          <a:p>
            <a:pPr lvl="1"/>
            <a:r>
              <a:rPr lang="en-US" sz="3200" dirty="0"/>
              <a:t>Program Report Codes – on quarterly NCLEX reports</a:t>
            </a:r>
            <a:endParaRPr lang="en-US" sz="1800" dirty="0"/>
          </a:p>
          <a:p>
            <a:pPr lvl="1"/>
            <a:r>
              <a:rPr lang="en-US" sz="3200" dirty="0"/>
              <a:t>Multi-Year Pass Rates: </a:t>
            </a:r>
            <a:r>
              <a:rPr lang="en-US" sz="2800" dirty="0">
                <a:hlinkClick r:id="rId2"/>
              </a:rPr>
              <a:t>https://ksbn.kansas.gov/programs/</a:t>
            </a:r>
            <a:r>
              <a:rPr lang="en-US" sz="2800" dirty="0"/>
              <a:t> </a:t>
            </a:r>
          </a:p>
          <a:p>
            <a:pPr lvl="2">
              <a:buFont typeface="Wingdings" panose="05000000000000000000" pitchFamily="2" charset="2"/>
              <a:buChar char="§"/>
            </a:pPr>
            <a:r>
              <a:rPr lang="en-US" sz="2800" dirty="0"/>
              <a:t>Lists multi-year pass rates for each of the pre-licensure nursing programs in Kansas</a:t>
            </a:r>
          </a:p>
          <a:p>
            <a:pPr lvl="2">
              <a:buFont typeface="Wingdings" panose="05000000000000000000" pitchFamily="2" charset="2"/>
              <a:buChar char="§"/>
            </a:pPr>
            <a:r>
              <a:rPr lang="en-US" sz="2800" dirty="0"/>
              <a:t>Reviewed by Board for Calendar Year – approved at March meeting and updated annually on website after approval</a:t>
            </a:r>
          </a:p>
          <a:p>
            <a:pPr lvl="1"/>
            <a:r>
              <a:rPr lang="en-US" sz="3200" dirty="0"/>
              <a:t>NCSBN website – NCLEX stats and comparative information</a:t>
            </a:r>
          </a:p>
          <a:p>
            <a:pPr lvl="2"/>
            <a:r>
              <a:rPr lang="en-US" sz="2400">
                <a:solidFill>
                  <a:srgbClr val="0563C1"/>
                </a:solidFill>
              </a:rPr>
              <a:t> </a:t>
            </a:r>
            <a:r>
              <a:rPr lang="en-US" sz="2400">
                <a:solidFill>
                  <a:srgbClr val="0563C1"/>
                </a:solidFill>
                <a:hlinkClick r:id="rId3"/>
              </a:rPr>
              <a:t>https://www.ncsbn.org/publications/2024_NCLEX_Pass_Rates</a:t>
            </a:r>
            <a:r>
              <a:rPr lang="en-US" sz="2400">
                <a:solidFill>
                  <a:srgbClr val="0563C1"/>
                </a:solidFill>
              </a:rPr>
              <a:t> </a:t>
            </a:r>
            <a:endParaRPr lang="en-US" sz="2400" dirty="0">
              <a:solidFill>
                <a:srgbClr val="0563C1"/>
              </a:solidFill>
            </a:endParaRPr>
          </a:p>
          <a:p>
            <a:pPr marL="914400" lvl="2" indent="0">
              <a:buNone/>
            </a:pPr>
            <a:r>
              <a:rPr lang="en-US" sz="2400" dirty="0"/>
              <a:t> </a:t>
            </a:r>
          </a:p>
        </p:txBody>
      </p:sp>
    </p:spTree>
    <p:extLst>
      <p:ext uri="{BB962C8B-B14F-4D97-AF65-F5344CB8AC3E}">
        <p14:creationId xmlns:p14="http://schemas.microsoft.com/office/powerpoint/2010/main" val="2860269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A8F9-6D34-4B48-9309-DD93271D0E1B}"/>
              </a:ext>
            </a:extLst>
          </p:cNvPr>
          <p:cNvSpPr>
            <a:spLocks noGrp="1"/>
          </p:cNvSpPr>
          <p:nvPr>
            <p:ph type="ctrTitle"/>
          </p:nvPr>
        </p:nvSpPr>
        <p:spPr>
          <a:xfrm>
            <a:off x="0" y="511728"/>
            <a:ext cx="7573701" cy="1722698"/>
          </a:xfrm>
        </p:spPr>
        <p:txBody>
          <a:bodyPr>
            <a:normAutofit fontScale="90000"/>
          </a:bodyPr>
          <a:lstStyle/>
          <a:p>
            <a:r>
              <a:rPr lang="en-US" dirty="0"/>
              <a:t>KSBN Licensing Application Review Process</a:t>
            </a:r>
          </a:p>
        </p:txBody>
      </p:sp>
      <p:sp>
        <p:nvSpPr>
          <p:cNvPr id="3" name="Subtitle 4">
            <a:extLst>
              <a:ext uri="{FF2B5EF4-FFF2-40B4-BE49-F238E27FC236}">
                <a16:creationId xmlns:a16="http://schemas.microsoft.com/office/drawing/2014/main" id="{4CD80C8D-8786-3034-DB33-622EFBDBA1B7}"/>
              </a:ext>
            </a:extLst>
          </p:cNvPr>
          <p:cNvSpPr>
            <a:spLocks noGrp="1"/>
          </p:cNvSpPr>
          <p:nvPr>
            <p:ph type="subTitle" idx="1"/>
          </p:nvPr>
        </p:nvSpPr>
        <p:spPr>
          <a:xfrm>
            <a:off x="0" y="3181872"/>
            <a:ext cx="5007980" cy="1147060"/>
          </a:xfrm>
        </p:spPr>
        <p:txBody>
          <a:bodyPr>
            <a:normAutofit fontScale="25000" lnSpcReduction="20000"/>
          </a:bodyPr>
          <a:lstStyle/>
          <a:p>
            <a:endParaRPr lang="en-US" dirty="0"/>
          </a:p>
          <a:p>
            <a:endParaRPr lang="en-US" sz="4600" dirty="0"/>
          </a:p>
          <a:p>
            <a:r>
              <a:rPr lang="en-US" sz="14400" dirty="0"/>
              <a:t>Evan Faulkner, </a:t>
            </a:r>
          </a:p>
          <a:p>
            <a:r>
              <a:rPr lang="en-US" sz="14400" dirty="0"/>
              <a:t>Sr. Special Investigator</a:t>
            </a:r>
          </a:p>
          <a:p>
            <a:endParaRPr lang="en-US" sz="4600" dirty="0"/>
          </a:p>
          <a:p>
            <a:endParaRPr lang="en-US" dirty="0"/>
          </a:p>
        </p:txBody>
      </p:sp>
    </p:spTree>
    <p:extLst>
      <p:ext uri="{BB962C8B-B14F-4D97-AF65-F5344CB8AC3E}">
        <p14:creationId xmlns:p14="http://schemas.microsoft.com/office/powerpoint/2010/main" val="3581261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p:txBody>
          <a:bodyPr>
            <a:normAutofit/>
          </a:bodyPr>
          <a:lstStyle/>
          <a:p>
            <a:r>
              <a:rPr lang="en-US" dirty="0"/>
              <a:t>  Faculty Qualification Report</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245139" y="1641051"/>
            <a:ext cx="10421680" cy="4740658"/>
          </a:xfrm>
        </p:spPr>
        <p:txBody>
          <a:bodyPr>
            <a:normAutofit/>
          </a:bodyPr>
          <a:lstStyle/>
          <a:p>
            <a:pPr lvl="1">
              <a:spcAft>
                <a:spcPts val="600"/>
              </a:spcAft>
            </a:pPr>
            <a:r>
              <a:rPr lang="en-US" sz="3000" dirty="0"/>
              <a:t>The FQR has a slight change in process beginning 8/29/24 – this is a </a:t>
            </a:r>
            <a:r>
              <a:rPr lang="en-US" sz="3000" dirty="0">
                <a:solidFill>
                  <a:srgbClr val="C00000"/>
                </a:solidFill>
              </a:rPr>
              <a:t>temporary</a:t>
            </a:r>
            <a:r>
              <a:rPr lang="en-US" sz="3000" dirty="0"/>
              <a:t> process</a:t>
            </a:r>
          </a:p>
          <a:p>
            <a:pPr lvl="2">
              <a:spcAft>
                <a:spcPts val="600"/>
              </a:spcAft>
            </a:pPr>
            <a:r>
              <a:rPr lang="en-US" sz="2600" dirty="0"/>
              <a:t>Change in vendors for applications used for the FQR – new vendor process not quite ready to go</a:t>
            </a:r>
          </a:p>
          <a:p>
            <a:pPr lvl="2">
              <a:spcAft>
                <a:spcPts val="600"/>
              </a:spcAft>
            </a:pPr>
            <a:r>
              <a:rPr lang="en-US" sz="2600" dirty="0"/>
              <a:t>Fillable PDF forms – complete, electronically sign and save</a:t>
            </a:r>
          </a:p>
          <a:p>
            <a:pPr lvl="1">
              <a:spcAft>
                <a:spcPts val="600"/>
              </a:spcAft>
            </a:pPr>
            <a:r>
              <a:rPr lang="en-US" sz="3000" dirty="0"/>
              <a:t>Same spot on the website – has FQR form, Degree plan form and Hire exception form (still requesting within 30 days of appointment (date hired as faculty)</a:t>
            </a:r>
          </a:p>
          <a:p>
            <a:pPr lvl="1">
              <a:spcAft>
                <a:spcPts val="600"/>
              </a:spcAft>
            </a:pPr>
            <a:r>
              <a:rPr lang="en-US" sz="3000" dirty="0"/>
              <a:t>Please do not submit documents separately – need FQR, transcripts and degree plan or hire exception if applicable</a:t>
            </a:r>
          </a:p>
          <a:p>
            <a:pPr lvl="1">
              <a:spcAft>
                <a:spcPts val="600"/>
              </a:spcAft>
            </a:pPr>
            <a:endParaRPr lang="en-US" sz="3000" dirty="0"/>
          </a:p>
        </p:txBody>
      </p:sp>
    </p:spTree>
    <p:extLst>
      <p:ext uri="{BB962C8B-B14F-4D97-AF65-F5344CB8AC3E}">
        <p14:creationId xmlns:p14="http://schemas.microsoft.com/office/powerpoint/2010/main" val="1452288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p:txBody>
          <a:bodyPr>
            <a:normAutofit/>
          </a:bodyPr>
          <a:lstStyle/>
          <a:p>
            <a:r>
              <a:rPr lang="en-US" dirty="0"/>
              <a:t>  Faculty Qualification Report</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419890" y="1588219"/>
            <a:ext cx="11016205" cy="4740658"/>
          </a:xfrm>
        </p:spPr>
        <p:txBody>
          <a:bodyPr>
            <a:normAutofit fontScale="92500" lnSpcReduction="10000"/>
          </a:bodyPr>
          <a:lstStyle/>
          <a:p>
            <a:pPr marL="0" indent="0">
              <a:buNone/>
            </a:pPr>
            <a:r>
              <a:rPr lang="en-US" sz="3200" b="1" dirty="0"/>
              <a:t>Reminders:</a:t>
            </a:r>
          </a:p>
          <a:p>
            <a:pPr lvl="1">
              <a:spcBef>
                <a:spcPts val="1200"/>
              </a:spcBef>
              <a:spcAft>
                <a:spcPts val="600"/>
              </a:spcAft>
            </a:pPr>
            <a:r>
              <a:rPr lang="en-US" sz="3000" dirty="0">
                <a:solidFill>
                  <a:srgbClr val="C00000"/>
                </a:solidFill>
              </a:rPr>
              <a:t>For </a:t>
            </a:r>
            <a:r>
              <a:rPr lang="en-US" sz="3000" u="sng" dirty="0">
                <a:solidFill>
                  <a:srgbClr val="C00000"/>
                </a:solidFill>
              </a:rPr>
              <a:t>Initial</a:t>
            </a:r>
            <a:r>
              <a:rPr lang="en-US" sz="3000" dirty="0">
                <a:solidFill>
                  <a:srgbClr val="C00000"/>
                </a:solidFill>
              </a:rPr>
              <a:t> FQR - Include copies of </a:t>
            </a:r>
            <a:r>
              <a:rPr lang="en-US" sz="3000" u="sng" dirty="0">
                <a:solidFill>
                  <a:srgbClr val="C00000"/>
                </a:solidFill>
              </a:rPr>
              <a:t>original transcripts </a:t>
            </a:r>
            <a:r>
              <a:rPr lang="en-US" sz="3000" dirty="0">
                <a:solidFill>
                  <a:srgbClr val="C00000"/>
                </a:solidFill>
              </a:rPr>
              <a:t>for </a:t>
            </a:r>
            <a:r>
              <a:rPr lang="en-US" sz="3000" u="sng" dirty="0">
                <a:solidFill>
                  <a:srgbClr val="C00000"/>
                </a:solidFill>
              </a:rPr>
              <a:t>initial</a:t>
            </a:r>
            <a:r>
              <a:rPr lang="en-US" sz="3000" dirty="0">
                <a:solidFill>
                  <a:srgbClr val="C00000"/>
                </a:solidFill>
              </a:rPr>
              <a:t> RN licensure degree and any further education</a:t>
            </a:r>
          </a:p>
          <a:p>
            <a:pPr lvl="1">
              <a:spcBef>
                <a:spcPts val="1200"/>
              </a:spcBef>
              <a:spcAft>
                <a:spcPts val="600"/>
              </a:spcAft>
            </a:pPr>
            <a:r>
              <a:rPr lang="en-US" sz="3000" dirty="0"/>
              <a:t>Copy of approved FQR will be returned to you for your records – should be kept in faculty file</a:t>
            </a:r>
          </a:p>
          <a:p>
            <a:pPr lvl="1">
              <a:spcBef>
                <a:spcPts val="1200"/>
              </a:spcBef>
              <a:spcAft>
                <a:spcPts val="600"/>
              </a:spcAft>
            </a:pPr>
            <a:r>
              <a:rPr lang="en-US" sz="3000" dirty="0">
                <a:hlinkClick r:id="rId3"/>
              </a:rPr>
              <a:t>https://ksbn.kansas.gov/fqr_instructions/</a:t>
            </a:r>
          </a:p>
          <a:p>
            <a:pPr lvl="1">
              <a:spcBef>
                <a:spcPts val="1200"/>
              </a:spcBef>
              <a:spcAft>
                <a:spcPts val="600"/>
              </a:spcAft>
            </a:pPr>
            <a:r>
              <a:rPr lang="en-US" sz="3000" dirty="0">
                <a:hlinkClick r:id="rId3"/>
              </a:rPr>
              <a:t>https://ksbn.kansas.gov/wp-content/uploads/2024/08/FQR.pdf</a:t>
            </a:r>
          </a:p>
          <a:p>
            <a:pPr lvl="1">
              <a:spcBef>
                <a:spcPts val="1200"/>
              </a:spcBef>
              <a:spcAft>
                <a:spcPts val="600"/>
              </a:spcAft>
            </a:pPr>
            <a:r>
              <a:rPr lang="en-US" sz="3000" dirty="0">
                <a:solidFill>
                  <a:schemeClr val="accent6">
                    <a:lumMod val="75000"/>
                  </a:schemeClr>
                </a:solidFill>
              </a:rPr>
              <a:t>For </a:t>
            </a:r>
            <a:r>
              <a:rPr lang="en-US" sz="3000" u="sng" dirty="0">
                <a:solidFill>
                  <a:schemeClr val="accent6">
                    <a:lumMod val="75000"/>
                  </a:schemeClr>
                </a:solidFill>
              </a:rPr>
              <a:t>Update</a:t>
            </a:r>
            <a:r>
              <a:rPr lang="en-US" sz="3000" dirty="0">
                <a:solidFill>
                  <a:schemeClr val="accent6">
                    <a:lumMod val="75000"/>
                  </a:schemeClr>
                </a:solidFill>
              </a:rPr>
              <a:t> FQR – fill out the top sections for license and employment – do not need transcripts unless the update is for a degree plan completion or new education</a:t>
            </a:r>
          </a:p>
        </p:txBody>
      </p:sp>
    </p:spTree>
    <p:extLst>
      <p:ext uri="{BB962C8B-B14F-4D97-AF65-F5344CB8AC3E}">
        <p14:creationId xmlns:p14="http://schemas.microsoft.com/office/powerpoint/2010/main" val="3519015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a:xfrm>
            <a:off x="0" y="232121"/>
            <a:ext cx="6849687" cy="812328"/>
          </a:xfrm>
        </p:spPr>
        <p:txBody>
          <a:bodyPr>
            <a:normAutofit/>
          </a:bodyPr>
          <a:lstStyle/>
          <a:p>
            <a:r>
              <a:rPr lang="en-US" dirty="0"/>
              <a:t>        Faculty Degree Plan </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146304" y="1219611"/>
            <a:ext cx="11532849" cy="5262469"/>
          </a:xfrm>
        </p:spPr>
        <p:txBody>
          <a:bodyPr>
            <a:noAutofit/>
          </a:bodyPr>
          <a:lstStyle/>
          <a:p>
            <a:pPr lvl="1">
              <a:spcAft>
                <a:spcPts val="600"/>
              </a:spcAft>
            </a:pPr>
            <a:r>
              <a:rPr lang="en-US" sz="2800" b="1" dirty="0">
                <a:highlight>
                  <a:srgbClr val="FFFF00"/>
                </a:highlight>
              </a:rPr>
              <a:t>Must submit with an initial or update FQR  </a:t>
            </a:r>
          </a:p>
          <a:p>
            <a:pPr lvl="1">
              <a:spcAft>
                <a:spcPts val="600"/>
              </a:spcAft>
            </a:pPr>
            <a:r>
              <a:rPr lang="en-US" b="1" dirty="0">
                <a:highlight>
                  <a:srgbClr val="FFFF00"/>
                </a:highlight>
              </a:rPr>
              <a:t>(</a:t>
            </a:r>
            <a:r>
              <a:rPr lang="en-US" b="1" dirty="0">
                <a:highlight>
                  <a:srgbClr val="FFFF00"/>
                </a:highlight>
                <a:hlinkClick r:id="rId3"/>
              </a:rPr>
              <a:t>https://ksbn.kansas.gov/wp-content/uploads/2024/08/Degree-Plan.pdf</a:t>
            </a:r>
            <a:r>
              <a:rPr lang="en-US" b="1" dirty="0">
                <a:highlight>
                  <a:srgbClr val="FFFF00"/>
                </a:highlight>
              </a:rPr>
              <a:t> </a:t>
            </a:r>
            <a:r>
              <a:rPr lang="en-US" dirty="0">
                <a:highlight>
                  <a:srgbClr val="FFFF00"/>
                </a:highlight>
              </a:rPr>
              <a:t> )</a:t>
            </a:r>
          </a:p>
          <a:p>
            <a:pPr lvl="1">
              <a:spcAft>
                <a:spcPts val="600"/>
              </a:spcAft>
            </a:pPr>
            <a:r>
              <a:rPr lang="en-US" sz="2800" dirty="0"/>
              <a:t>If the faculty member does not have the appropriate degree as defined in 60-2-103 and </a:t>
            </a:r>
            <a:r>
              <a:rPr lang="en-US" sz="2800" u="sng" dirty="0"/>
              <a:t>is enrolled </a:t>
            </a:r>
            <a:r>
              <a:rPr lang="en-US" sz="2800" dirty="0"/>
              <a:t>in a program to obtain appropriate degree, a faculty degree plan should be submitted </a:t>
            </a:r>
          </a:p>
          <a:p>
            <a:pPr lvl="1">
              <a:spcAft>
                <a:spcPts val="600"/>
              </a:spcAft>
            </a:pPr>
            <a:r>
              <a:rPr lang="en-US" sz="2800" dirty="0"/>
              <a:t>Must be </a:t>
            </a:r>
            <a:r>
              <a:rPr lang="en-US" sz="2800" u="sng" dirty="0"/>
              <a:t>enrolled</a:t>
            </a:r>
            <a:r>
              <a:rPr lang="en-US" sz="2800" dirty="0"/>
              <a:t> in the program (if not enrolled yet must submit Hire Exception) with degree completion within six (6) years of appt. date</a:t>
            </a:r>
          </a:p>
          <a:p>
            <a:pPr lvl="1">
              <a:spcAft>
                <a:spcPts val="600"/>
              </a:spcAft>
            </a:pPr>
            <a:r>
              <a:rPr lang="en-US" sz="2800" dirty="0"/>
              <a:t>Upon completion of the degree, a copy of the transcript showing completion of  degree and date of completion should be submitted with an Update FQR</a:t>
            </a:r>
          </a:p>
          <a:p>
            <a:pPr lvl="1">
              <a:spcAft>
                <a:spcPts val="600"/>
              </a:spcAft>
            </a:pPr>
            <a:r>
              <a:rPr lang="en-US" sz="2800" dirty="0">
                <a:solidFill>
                  <a:srgbClr val="C00000"/>
                </a:solidFill>
              </a:rPr>
              <a:t>Notification and rationale for each faculty member not following the submitted degree plan should be sent to KSBN (update FQR)</a:t>
            </a:r>
          </a:p>
          <a:p>
            <a:pPr marL="457200" lvl="1" indent="0">
              <a:spcAft>
                <a:spcPts val="600"/>
              </a:spcAft>
              <a:buNone/>
            </a:pPr>
            <a:r>
              <a:rPr lang="en-US" sz="2800" dirty="0"/>
              <a:t> </a:t>
            </a:r>
          </a:p>
        </p:txBody>
      </p:sp>
    </p:spTree>
    <p:extLst>
      <p:ext uri="{BB962C8B-B14F-4D97-AF65-F5344CB8AC3E}">
        <p14:creationId xmlns:p14="http://schemas.microsoft.com/office/powerpoint/2010/main" val="1031239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p:txBody>
          <a:bodyPr>
            <a:normAutofit/>
          </a:bodyPr>
          <a:lstStyle/>
          <a:p>
            <a:r>
              <a:rPr lang="en-US" dirty="0"/>
              <a:t>        Faculty Hire Exception </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317250" y="1531606"/>
            <a:ext cx="10922487" cy="4849409"/>
          </a:xfrm>
        </p:spPr>
        <p:txBody>
          <a:bodyPr>
            <a:normAutofit fontScale="85000" lnSpcReduction="20000"/>
          </a:bodyPr>
          <a:lstStyle/>
          <a:p>
            <a:pPr marL="0" indent="0">
              <a:spcBef>
                <a:spcPts val="600"/>
              </a:spcBef>
              <a:spcAft>
                <a:spcPts val="600"/>
              </a:spcAft>
              <a:buNone/>
            </a:pPr>
            <a:r>
              <a:rPr lang="en-US" sz="3300" b="1" dirty="0"/>
              <a:t>Reminders</a:t>
            </a:r>
            <a:r>
              <a:rPr lang="en-US" sz="3200" b="1" dirty="0"/>
              <a:t>:</a:t>
            </a:r>
          </a:p>
          <a:p>
            <a:pPr lvl="1">
              <a:spcBef>
                <a:spcPts val="600"/>
              </a:spcBef>
              <a:spcAft>
                <a:spcPts val="600"/>
              </a:spcAft>
            </a:pPr>
            <a:r>
              <a:rPr lang="en-US" sz="3100" b="1" dirty="0">
                <a:highlight>
                  <a:srgbClr val="FFFF00"/>
                </a:highlight>
              </a:rPr>
              <a:t>Must be submitted with an FQR</a:t>
            </a:r>
          </a:p>
          <a:p>
            <a:pPr lvl="1">
              <a:spcBef>
                <a:spcPts val="600"/>
              </a:spcBef>
              <a:spcAft>
                <a:spcPts val="600"/>
              </a:spcAft>
            </a:pPr>
            <a:r>
              <a:rPr lang="en-US" sz="3100" dirty="0"/>
              <a:t>Should be submitted when a faculty member does not meet criteria as stated in 60-2-103</a:t>
            </a:r>
          </a:p>
          <a:p>
            <a:pPr lvl="1">
              <a:spcBef>
                <a:spcPts val="600"/>
              </a:spcBef>
              <a:spcAft>
                <a:spcPts val="600"/>
              </a:spcAft>
            </a:pPr>
            <a:r>
              <a:rPr lang="en-US" sz="3100" dirty="0"/>
              <a:t>Hire exception will be reviewed by Education Compliance Officer and approved/ not approved/ deferred to Board</a:t>
            </a:r>
          </a:p>
          <a:p>
            <a:pPr lvl="1">
              <a:spcBef>
                <a:spcPts val="600"/>
              </a:spcBef>
              <a:spcAft>
                <a:spcPts val="600"/>
              </a:spcAft>
            </a:pPr>
            <a:r>
              <a:rPr lang="en-US" sz="3100" dirty="0"/>
              <a:t>If approved, hire exception is </a:t>
            </a:r>
            <a:r>
              <a:rPr lang="en-US" sz="3100" u="sng" dirty="0">
                <a:solidFill>
                  <a:srgbClr val="C00000"/>
                </a:solidFill>
              </a:rPr>
              <a:t>good for one year </a:t>
            </a:r>
          </a:p>
          <a:p>
            <a:pPr lvl="1">
              <a:spcBef>
                <a:spcPts val="600"/>
              </a:spcBef>
              <a:spcAft>
                <a:spcPts val="600"/>
              </a:spcAft>
            </a:pPr>
            <a:r>
              <a:rPr lang="en-US" sz="3100" dirty="0"/>
              <a:t>When hire exception expires, another hire exception must be submitted if person is retained as faculty</a:t>
            </a:r>
          </a:p>
          <a:p>
            <a:pPr lvl="1">
              <a:spcBef>
                <a:spcPts val="600"/>
              </a:spcBef>
              <a:spcAft>
                <a:spcPts val="600"/>
              </a:spcAft>
            </a:pPr>
            <a:r>
              <a:rPr lang="en-US" sz="3100" dirty="0"/>
              <a:t>Please </a:t>
            </a:r>
            <a:r>
              <a:rPr lang="en-US" sz="3100" u="sng" dirty="0"/>
              <a:t>be specific </a:t>
            </a:r>
            <a:r>
              <a:rPr lang="en-US" sz="3100" dirty="0"/>
              <a:t>when completing </a:t>
            </a:r>
            <a:r>
              <a:rPr lang="en-US" sz="3100" u="sng" dirty="0"/>
              <a:t>rationale</a:t>
            </a:r>
            <a:r>
              <a:rPr lang="en-US" sz="3100" dirty="0"/>
              <a:t>, </a:t>
            </a:r>
            <a:r>
              <a:rPr lang="en-US" sz="3100" u="sng" dirty="0"/>
              <a:t>qualifications</a:t>
            </a:r>
            <a:r>
              <a:rPr lang="en-US" sz="3100" dirty="0"/>
              <a:t>, and plan for recruitment (this is the primary reason for the one year limit of the HE)</a:t>
            </a:r>
          </a:p>
          <a:p>
            <a:pPr lvl="1">
              <a:spcBef>
                <a:spcPts val="600"/>
              </a:spcBef>
              <a:spcAft>
                <a:spcPts val="600"/>
              </a:spcAft>
            </a:pPr>
            <a:r>
              <a:rPr lang="en-US" sz="3100" dirty="0">
                <a:hlinkClick r:id="rId2"/>
              </a:rPr>
              <a:t>https://ksbn.kansas.gov/wp-content/uploads/2024/08/Hire-Exception.pdf</a:t>
            </a:r>
            <a:r>
              <a:rPr lang="en-US" sz="3100" dirty="0"/>
              <a:t> </a:t>
            </a:r>
          </a:p>
          <a:p>
            <a:pPr marL="457200" lvl="1" indent="0">
              <a:spcAft>
                <a:spcPts val="600"/>
              </a:spcAft>
              <a:buNone/>
            </a:pPr>
            <a:endParaRPr lang="en-US" dirty="0"/>
          </a:p>
        </p:txBody>
      </p:sp>
    </p:spTree>
    <p:extLst>
      <p:ext uri="{BB962C8B-B14F-4D97-AF65-F5344CB8AC3E}">
        <p14:creationId xmlns:p14="http://schemas.microsoft.com/office/powerpoint/2010/main" val="2073778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p:txBody>
          <a:bodyPr>
            <a:normAutofit/>
          </a:bodyPr>
          <a:lstStyle/>
          <a:p>
            <a:r>
              <a:rPr lang="en-US" dirty="0"/>
              <a:t>    Major Curriculum Change</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455426" y="1511286"/>
            <a:ext cx="11375627" cy="5114593"/>
          </a:xfrm>
        </p:spPr>
        <p:txBody>
          <a:bodyPr>
            <a:normAutofit fontScale="92500" lnSpcReduction="10000"/>
          </a:bodyPr>
          <a:lstStyle/>
          <a:p>
            <a:pPr marL="0" indent="0">
              <a:buNone/>
            </a:pPr>
            <a:r>
              <a:rPr lang="en-US" sz="3200" b="1" dirty="0"/>
              <a:t>Should be submitted for the following changes:</a:t>
            </a:r>
          </a:p>
          <a:p>
            <a:pPr lvl="1">
              <a:spcAft>
                <a:spcPts val="600"/>
              </a:spcAft>
            </a:pPr>
            <a:r>
              <a:rPr lang="en-US" sz="3100" dirty="0"/>
              <a:t>Any change in the plan of nursing curriculum organization that involves philosophy, number of semesters of study, or </a:t>
            </a:r>
            <a:r>
              <a:rPr lang="en-US" sz="3100" u="sng" dirty="0"/>
              <a:t>delivery method of a nursing course</a:t>
            </a:r>
          </a:p>
          <a:p>
            <a:pPr lvl="1">
              <a:spcAft>
                <a:spcPts val="600"/>
              </a:spcAft>
            </a:pPr>
            <a:r>
              <a:rPr lang="en-US" sz="3100" dirty="0"/>
              <a:t>Any change in content requiring a </a:t>
            </a:r>
            <a:r>
              <a:rPr lang="en-US" sz="3100" u="sng" dirty="0"/>
              <a:t>change in clock-hours or credit hours</a:t>
            </a:r>
            <a:r>
              <a:rPr lang="en-US" sz="3100" dirty="0"/>
              <a:t> in </a:t>
            </a:r>
            <a:r>
              <a:rPr lang="en-US" sz="3100" u="sng" dirty="0"/>
              <a:t>nursing</a:t>
            </a:r>
            <a:r>
              <a:rPr lang="en-US" sz="3100" dirty="0"/>
              <a:t> courses</a:t>
            </a:r>
          </a:p>
          <a:p>
            <a:pPr lvl="1">
              <a:spcAft>
                <a:spcPts val="600"/>
              </a:spcAft>
            </a:pPr>
            <a:r>
              <a:rPr lang="en-US" sz="3100" dirty="0"/>
              <a:t>Any </a:t>
            </a:r>
            <a:r>
              <a:rPr lang="en-US" sz="3100" u="sng" dirty="0"/>
              <a:t>change in the number of students </a:t>
            </a:r>
            <a:r>
              <a:rPr lang="en-US" sz="3100" dirty="0"/>
              <a:t>to be admitted to the nursing education program</a:t>
            </a:r>
          </a:p>
          <a:p>
            <a:pPr lvl="1">
              <a:spcAft>
                <a:spcPts val="600"/>
              </a:spcAft>
            </a:pPr>
            <a:r>
              <a:rPr lang="en-US" sz="3100" dirty="0"/>
              <a:t>Must be submitted at least </a:t>
            </a:r>
            <a:r>
              <a:rPr lang="en-US" sz="3100" u="sng" dirty="0"/>
              <a:t>30 days </a:t>
            </a:r>
            <a:r>
              <a:rPr lang="en-US" sz="3100" dirty="0"/>
              <a:t>before a scheduled board meeting with supporting documentation as per directions  (if more than 15 pages, please submit by mail)</a:t>
            </a:r>
          </a:p>
          <a:p>
            <a:pPr marL="457200" lvl="1" indent="0">
              <a:spcAft>
                <a:spcPts val="600"/>
              </a:spcAft>
              <a:buNone/>
            </a:pPr>
            <a:r>
              <a:rPr lang="en-US" sz="2200" dirty="0">
                <a:hlinkClick r:id="rId2"/>
              </a:rPr>
              <a:t>https://ksbn.kansas.gov/wp-content/uploads/Education/Major_Curriculum_Changes.pdf</a:t>
            </a:r>
            <a:r>
              <a:rPr lang="en-US" sz="2200" dirty="0"/>
              <a:t> </a:t>
            </a:r>
          </a:p>
        </p:txBody>
      </p:sp>
    </p:spTree>
    <p:extLst>
      <p:ext uri="{BB962C8B-B14F-4D97-AF65-F5344CB8AC3E}">
        <p14:creationId xmlns:p14="http://schemas.microsoft.com/office/powerpoint/2010/main" val="2089708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p:txBody>
          <a:bodyPr>
            <a:normAutofit/>
          </a:bodyPr>
          <a:lstStyle/>
          <a:p>
            <a:r>
              <a:rPr lang="en-US" dirty="0"/>
              <a:t>    Minor Curriculum Change</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455427" y="1584251"/>
            <a:ext cx="11351562" cy="5041628"/>
          </a:xfrm>
        </p:spPr>
        <p:txBody>
          <a:bodyPr>
            <a:normAutofit/>
          </a:bodyPr>
          <a:lstStyle/>
          <a:p>
            <a:pPr>
              <a:buFont typeface="Wingdings" panose="05000000000000000000" pitchFamily="2" charset="2"/>
              <a:buChar char="ü"/>
            </a:pPr>
            <a:r>
              <a:rPr lang="en-US" sz="3200" b="1" dirty="0"/>
              <a:t> Should be submitted for minor curriculum changes that involve:</a:t>
            </a:r>
          </a:p>
          <a:p>
            <a:pPr lvl="2">
              <a:spcAft>
                <a:spcPts val="600"/>
              </a:spcAft>
            </a:pPr>
            <a:r>
              <a:rPr lang="en-US" sz="3200" dirty="0"/>
              <a:t>Content</a:t>
            </a:r>
          </a:p>
          <a:p>
            <a:pPr lvl="2">
              <a:spcAft>
                <a:spcPts val="600"/>
              </a:spcAft>
            </a:pPr>
            <a:r>
              <a:rPr lang="en-US" sz="3200" dirty="0"/>
              <a:t>Course title</a:t>
            </a:r>
          </a:p>
          <a:p>
            <a:pPr lvl="2">
              <a:spcAft>
                <a:spcPts val="600"/>
              </a:spcAft>
            </a:pPr>
            <a:r>
              <a:rPr lang="en-US" sz="3200" dirty="0"/>
              <a:t>Objectives or outcomes</a:t>
            </a:r>
          </a:p>
          <a:p>
            <a:pPr lvl="1">
              <a:spcAft>
                <a:spcPts val="600"/>
              </a:spcAft>
              <a:buFont typeface="Wingdings" panose="05000000000000000000" pitchFamily="2" charset="2"/>
              <a:buChar char="ü"/>
            </a:pPr>
            <a:r>
              <a:rPr lang="en-US" sz="3100" dirty="0"/>
              <a:t> Submitted to Education Compliance Officer for review and   	approval, denial or deferral to the Board </a:t>
            </a:r>
          </a:p>
          <a:p>
            <a:pPr marL="914400" lvl="2" indent="0">
              <a:spcAft>
                <a:spcPts val="600"/>
              </a:spcAft>
              <a:buNone/>
            </a:pPr>
            <a:r>
              <a:rPr lang="en-US" sz="2700" dirty="0"/>
              <a:t>	– may be submitted by email</a:t>
            </a:r>
          </a:p>
          <a:p>
            <a:pPr lvl="2">
              <a:spcAft>
                <a:spcPts val="600"/>
              </a:spcAft>
            </a:pPr>
            <a:r>
              <a:rPr lang="en-US" sz="2800" dirty="0">
                <a:hlinkClick r:id="rId3"/>
              </a:rPr>
              <a:t>https://ksbn.kansas.gov/wp-content/uploads/Education/Minor_Curriculum_Change.pdf</a:t>
            </a:r>
            <a:r>
              <a:rPr lang="en-US" sz="2800" dirty="0"/>
              <a:t> </a:t>
            </a:r>
          </a:p>
        </p:txBody>
      </p:sp>
    </p:spTree>
    <p:extLst>
      <p:ext uri="{BB962C8B-B14F-4D97-AF65-F5344CB8AC3E}">
        <p14:creationId xmlns:p14="http://schemas.microsoft.com/office/powerpoint/2010/main" val="3397975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4461-7E4B-4E4E-B320-BFD76DDA92A2}"/>
              </a:ext>
            </a:extLst>
          </p:cNvPr>
          <p:cNvSpPr>
            <a:spLocks noGrp="1"/>
          </p:cNvSpPr>
          <p:nvPr>
            <p:ph type="title"/>
          </p:nvPr>
        </p:nvSpPr>
        <p:spPr/>
        <p:txBody>
          <a:bodyPr>
            <a:normAutofit/>
          </a:bodyPr>
          <a:lstStyle/>
          <a:p>
            <a:r>
              <a:rPr lang="en-US" dirty="0"/>
              <a:t>    IV-Therapy in PN Programs</a:t>
            </a:r>
          </a:p>
        </p:txBody>
      </p:sp>
      <p:sp>
        <p:nvSpPr>
          <p:cNvPr id="3" name="Content Placeholder 2">
            <a:extLst>
              <a:ext uri="{FF2B5EF4-FFF2-40B4-BE49-F238E27FC236}">
                <a16:creationId xmlns:a16="http://schemas.microsoft.com/office/drawing/2014/main" id="{3F5921CB-CAE6-4AFE-94D4-EDC602718CE2}"/>
              </a:ext>
            </a:extLst>
          </p:cNvPr>
          <p:cNvSpPr>
            <a:spLocks noGrp="1"/>
          </p:cNvSpPr>
          <p:nvPr>
            <p:ph idx="1"/>
          </p:nvPr>
        </p:nvSpPr>
        <p:spPr>
          <a:xfrm>
            <a:off x="455427" y="1771649"/>
            <a:ext cx="10538638" cy="4854229"/>
          </a:xfrm>
        </p:spPr>
        <p:txBody>
          <a:bodyPr>
            <a:normAutofit/>
          </a:bodyPr>
          <a:lstStyle/>
          <a:p>
            <a:r>
              <a:rPr lang="en-US" sz="3600" dirty="0"/>
              <a:t>PN Program IV Therapy Roster </a:t>
            </a:r>
          </a:p>
          <a:p>
            <a:pPr lvl="1">
              <a:spcBef>
                <a:spcPts val="1200"/>
              </a:spcBef>
              <a:spcAft>
                <a:spcPts val="600"/>
              </a:spcAft>
            </a:pPr>
            <a:r>
              <a:rPr lang="en-US" sz="2800" dirty="0"/>
              <a:t>submitted electronically no earlier than 30 days prior to graduation date</a:t>
            </a:r>
          </a:p>
          <a:p>
            <a:pPr lvl="1">
              <a:spcBef>
                <a:spcPts val="1200"/>
              </a:spcBef>
              <a:spcAft>
                <a:spcPts val="600"/>
              </a:spcAft>
            </a:pPr>
            <a:r>
              <a:rPr lang="en-US" sz="2800" u="sng" dirty="0"/>
              <a:t>rosters reviewed weekly </a:t>
            </a:r>
            <a:r>
              <a:rPr lang="en-US" sz="2800" dirty="0"/>
              <a:t>for new graduates who are licensed – manual process</a:t>
            </a:r>
          </a:p>
          <a:p>
            <a:pPr lvl="1">
              <a:spcBef>
                <a:spcPts val="1200"/>
              </a:spcBef>
              <a:spcAft>
                <a:spcPts val="600"/>
              </a:spcAft>
            </a:pPr>
            <a:r>
              <a:rPr lang="en-US" sz="2800" dirty="0">
                <a:hlinkClick r:id="rId2"/>
              </a:rPr>
              <a:t>https://ksbn.kansas.gov/pn-program-iv-therapy-roster/</a:t>
            </a:r>
            <a:r>
              <a:rPr lang="en-US" sz="2800" dirty="0"/>
              <a:t> - goes to Stacy Johnson (</a:t>
            </a:r>
            <a:r>
              <a:rPr lang="en-US" sz="2800" dirty="0">
                <a:hlinkClick r:id="rId3"/>
              </a:rPr>
              <a:t>stacy.johnson@ks.gov</a:t>
            </a:r>
            <a:r>
              <a:rPr lang="en-US" sz="2800" dirty="0"/>
              <a:t>) </a:t>
            </a:r>
          </a:p>
          <a:p>
            <a:pPr marL="0" indent="0" algn="ctr">
              <a:buNone/>
            </a:pPr>
            <a:br>
              <a:rPr lang="en-US" sz="3200" dirty="0"/>
            </a:br>
            <a:endParaRPr lang="en-US" dirty="0"/>
          </a:p>
        </p:txBody>
      </p:sp>
    </p:spTree>
    <p:extLst>
      <p:ext uri="{BB962C8B-B14F-4D97-AF65-F5344CB8AC3E}">
        <p14:creationId xmlns:p14="http://schemas.microsoft.com/office/powerpoint/2010/main" val="3681752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AE3B-973F-437F-9F0B-19BED49A0EE3}"/>
              </a:ext>
            </a:extLst>
          </p:cNvPr>
          <p:cNvSpPr>
            <a:spLocks noGrp="1"/>
          </p:cNvSpPr>
          <p:nvPr>
            <p:ph type="title"/>
          </p:nvPr>
        </p:nvSpPr>
        <p:spPr/>
        <p:txBody>
          <a:bodyPr/>
          <a:lstStyle/>
          <a:p>
            <a:r>
              <a:rPr lang="en-US" dirty="0"/>
              <a:t>  Annual Report</a:t>
            </a:r>
          </a:p>
        </p:txBody>
      </p:sp>
      <p:sp>
        <p:nvSpPr>
          <p:cNvPr id="3" name="Content Placeholder 2">
            <a:extLst>
              <a:ext uri="{FF2B5EF4-FFF2-40B4-BE49-F238E27FC236}">
                <a16:creationId xmlns:a16="http://schemas.microsoft.com/office/drawing/2014/main" id="{CD024873-C211-4E6C-9644-22BF220E8F20}"/>
              </a:ext>
            </a:extLst>
          </p:cNvPr>
          <p:cNvSpPr>
            <a:spLocks noGrp="1"/>
          </p:cNvSpPr>
          <p:nvPr>
            <p:ph idx="1"/>
          </p:nvPr>
        </p:nvSpPr>
        <p:spPr/>
        <p:txBody>
          <a:bodyPr>
            <a:normAutofit/>
          </a:bodyPr>
          <a:lstStyle/>
          <a:p>
            <a:pPr>
              <a:spcAft>
                <a:spcPts val="600"/>
              </a:spcAft>
            </a:pPr>
            <a:r>
              <a:rPr lang="en-US" sz="3600" dirty="0"/>
              <a:t>Discussed in 60-2-108 and 60-17-109</a:t>
            </a:r>
          </a:p>
          <a:p>
            <a:pPr>
              <a:spcAft>
                <a:spcPts val="600"/>
              </a:spcAft>
            </a:pPr>
            <a:r>
              <a:rPr lang="en-US" sz="3600" dirty="0"/>
              <a:t>To be submitted on or before </a:t>
            </a:r>
            <a:r>
              <a:rPr lang="en-US" sz="3600" u="sng" dirty="0"/>
              <a:t>JUNE 30</a:t>
            </a:r>
            <a:r>
              <a:rPr lang="en-US" sz="3600" u="sng" baseline="30000" dirty="0"/>
              <a:t>th</a:t>
            </a:r>
            <a:r>
              <a:rPr lang="en-US" sz="3600" dirty="0"/>
              <a:t> each year</a:t>
            </a:r>
          </a:p>
          <a:p>
            <a:pPr>
              <a:spcAft>
                <a:spcPts val="600"/>
              </a:spcAft>
            </a:pPr>
            <a:r>
              <a:rPr lang="en-US" sz="3600" dirty="0"/>
              <a:t>New annual report process beginning 2021 – working      with NCSBN on gathering Core Data</a:t>
            </a:r>
          </a:p>
          <a:p>
            <a:pPr lvl="1">
              <a:spcAft>
                <a:spcPts val="600"/>
              </a:spcAft>
            </a:pPr>
            <a:r>
              <a:rPr lang="en-US" sz="3200" b="1" dirty="0"/>
              <a:t>NO</a:t>
            </a:r>
            <a:r>
              <a:rPr lang="en-US" sz="3200" dirty="0"/>
              <a:t> secure log-in required</a:t>
            </a:r>
          </a:p>
          <a:p>
            <a:pPr lvl="1">
              <a:spcAft>
                <a:spcPts val="600"/>
              </a:spcAft>
            </a:pPr>
            <a:r>
              <a:rPr lang="en-US" sz="3200" dirty="0"/>
              <a:t>Plan to have new FAQ document for the Annual Report by next spring</a:t>
            </a:r>
          </a:p>
          <a:p>
            <a:pPr marL="0" indent="0">
              <a:spcAft>
                <a:spcPts val="600"/>
              </a:spcAft>
              <a:buNone/>
            </a:pPr>
            <a:endParaRPr lang="en-US" sz="3600" dirty="0"/>
          </a:p>
        </p:txBody>
      </p:sp>
    </p:spTree>
    <p:extLst>
      <p:ext uri="{BB962C8B-B14F-4D97-AF65-F5344CB8AC3E}">
        <p14:creationId xmlns:p14="http://schemas.microsoft.com/office/powerpoint/2010/main" val="963158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AE3B-973F-437F-9F0B-19BED49A0EE3}"/>
              </a:ext>
            </a:extLst>
          </p:cNvPr>
          <p:cNvSpPr>
            <a:spLocks noGrp="1"/>
          </p:cNvSpPr>
          <p:nvPr>
            <p:ph type="title"/>
          </p:nvPr>
        </p:nvSpPr>
        <p:spPr/>
        <p:txBody>
          <a:bodyPr/>
          <a:lstStyle/>
          <a:p>
            <a:r>
              <a:rPr lang="en-US" dirty="0"/>
              <a:t>  Other:</a:t>
            </a:r>
          </a:p>
        </p:txBody>
      </p:sp>
      <p:sp>
        <p:nvSpPr>
          <p:cNvPr id="3" name="Content Placeholder 2">
            <a:extLst>
              <a:ext uri="{FF2B5EF4-FFF2-40B4-BE49-F238E27FC236}">
                <a16:creationId xmlns:a16="http://schemas.microsoft.com/office/drawing/2014/main" id="{CD024873-C211-4E6C-9644-22BF220E8F20}"/>
              </a:ext>
            </a:extLst>
          </p:cNvPr>
          <p:cNvSpPr>
            <a:spLocks noGrp="1"/>
          </p:cNvSpPr>
          <p:nvPr>
            <p:ph idx="1"/>
          </p:nvPr>
        </p:nvSpPr>
        <p:spPr/>
        <p:txBody>
          <a:bodyPr>
            <a:normAutofit lnSpcReduction="10000"/>
          </a:bodyPr>
          <a:lstStyle/>
          <a:p>
            <a:pPr>
              <a:spcAft>
                <a:spcPts val="600"/>
              </a:spcAft>
            </a:pPr>
            <a:r>
              <a:rPr lang="en-US" sz="3600" dirty="0"/>
              <a:t>Simulation – what counts as replacement for direct clinical time?</a:t>
            </a:r>
          </a:p>
          <a:p>
            <a:pPr>
              <a:spcAft>
                <a:spcPts val="600"/>
              </a:spcAft>
            </a:pPr>
            <a:r>
              <a:rPr lang="en-US" sz="3600" dirty="0"/>
              <a:t>Site visits</a:t>
            </a:r>
          </a:p>
          <a:p>
            <a:pPr lvl="1">
              <a:spcAft>
                <a:spcPts val="600"/>
              </a:spcAft>
            </a:pPr>
            <a:r>
              <a:rPr lang="en-US" sz="3200" dirty="0"/>
              <a:t>Piloting new KSBN “self-study” form – uses site visit report template as source document</a:t>
            </a:r>
          </a:p>
          <a:p>
            <a:pPr lvl="1">
              <a:spcAft>
                <a:spcPts val="600"/>
              </a:spcAft>
            </a:pPr>
            <a:r>
              <a:rPr lang="en-US" sz="3200" dirty="0"/>
              <a:t>Moving to virtual repository as primary document source – requested at least 2-3 weeks prior to site visit</a:t>
            </a:r>
          </a:p>
          <a:p>
            <a:pPr>
              <a:spcAft>
                <a:spcPts val="600"/>
              </a:spcAft>
            </a:pPr>
            <a:r>
              <a:rPr lang="en-US" sz="3600" dirty="0"/>
              <a:t>Test Before Transcript – refer to </a:t>
            </a:r>
            <a:r>
              <a:rPr lang="en-US" sz="3600" dirty="0" err="1"/>
              <a:t>RaeAnn’s</a:t>
            </a:r>
            <a:r>
              <a:rPr lang="en-US" sz="3600"/>
              <a:t> slides</a:t>
            </a:r>
            <a:endParaRPr lang="en-US" sz="3600" dirty="0"/>
          </a:p>
          <a:p>
            <a:pPr marL="0" indent="0">
              <a:spcAft>
                <a:spcPts val="600"/>
              </a:spcAft>
              <a:buNone/>
            </a:pPr>
            <a:endParaRPr lang="en-US" sz="3600" dirty="0"/>
          </a:p>
        </p:txBody>
      </p:sp>
    </p:spTree>
    <p:extLst>
      <p:ext uri="{BB962C8B-B14F-4D97-AF65-F5344CB8AC3E}">
        <p14:creationId xmlns:p14="http://schemas.microsoft.com/office/powerpoint/2010/main" val="639813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AC49-E272-4CBE-9087-73B61009F195}"/>
              </a:ext>
            </a:extLst>
          </p:cNvPr>
          <p:cNvSpPr>
            <a:spLocks noGrp="1"/>
          </p:cNvSpPr>
          <p:nvPr>
            <p:ph type="title"/>
          </p:nvPr>
        </p:nvSpPr>
        <p:spPr>
          <a:xfrm>
            <a:off x="0" y="232120"/>
            <a:ext cx="7517219" cy="1056353"/>
          </a:xfrm>
        </p:spPr>
        <p:txBody>
          <a:bodyPr>
            <a:normAutofit fontScale="90000"/>
          </a:bodyPr>
          <a:lstStyle/>
          <a:p>
            <a:r>
              <a:rPr lang="en-US" dirty="0"/>
              <a:t>   Other KSBN Education Resources</a:t>
            </a:r>
          </a:p>
        </p:txBody>
      </p:sp>
      <p:sp>
        <p:nvSpPr>
          <p:cNvPr id="3" name="Content Placeholder 2">
            <a:extLst>
              <a:ext uri="{FF2B5EF4-FFF2-40B4-BE49-F238E27FC236}">
                <a16:creationId xmlns:a16="http://schemas.microsoft.com/office/drawing/2014/main" id="{26558174-BAA4-4416-BEF4-F8193F29E30C}"/>
              </a:ext>
            </a:extLst>
          </p:cNvPr>
          <p:cNvSpPr>
            <a:spLocks noGrp="1"/>
          </p:cNvSpPr>
          <p:nvPr>
            <p:ph idx="1"/>
          </p:nvPr>
        </p:nvSpPr>
        <p:spPr>
          <a:xfrm>
            <a:off x="806303" y="1786270"/>
            <a:ext cx="9975112" cy="4508204"/>
          </a:xfrm>
        </p:spPr>
        <p:txBody>
          <a:bodyPr>
            <a:normAutofit lnSpcReduction="10000"/>
          </a:bodyPr>
          <a:lstStyle/>
          <a:p>
            <a:r>
              <a:rPr lang="en-US" sz="3200" dirty="0"/>
              <a:t>Link to Resources for Administrators under the Education tab:</a:t>
            </a:r>
            <a:r>
              <a:rPr lang="en-US" sz="2800" dirty="0"/>
              <a:t>  </a:t>
            </a:r>
            <a:r>
              <a:rPr lang="en-US" sz="2800" dirty="0">
                <a:hlinkClick r:id="rId3"/>
              </a:rPr>
              <a:t>https://ksbn.kansas.gov/administrator-resources/</a:t>
            </a:r>
            <a:r>
              <a:rPr lang="en-US" sz="2800" dirty="0"/>
              <a:t> </a:t>
            </a:r>
          </a:p>
          <a:p>
            <a:pPr lvl="1">
              <a:buFont typeface="Wingdings" panose="05000000000000000000" pitchFamily="2" charset="2"/>
              <a:buChar char="ü"/>
            </a:pPr>
            <a:endParaRPr lang="en-US" sz="2800" dirty="0"/>
          </a:p>
          <a:p>
            <a:pPr lvl="1">
              <a:spcAft>
                <a:spcPts val="600"/>
              </a:spcAft>
              <a:buFont typeface="Wingdings" panose="05000000000000000000" pitchFamily="2" charset="2"/>
              <a:buChar char="ü"/>
            </a:pPr>
            <a:r>
              <a:rPr lang="en-US" sz="3200" dirty="0"/>
              <a:t>ADN Nursing Program Alignment – contains information about the ADN program alignment</a:t>
            </a:r>
          </a:p>
          <a:p>
            <a:pPr lvl="1">
              <a:spcAft>
                <a:spcPts val="600"/>
              </a:spcAft>
              <a:buFont typeface="Wingdings" panose="05000000000000000000" pitchFamily="2" charset="2"/>
              <a:buChar char="ü"/>
            </a:pPr>
            <a:r>
              <a:rPr lang="en-US" sz="3200" dirty="0"/>
              <a:t>PN Core Curriculum – last update 2018 – most recent board decision was to release the core curriculum from mandatory status – programs will be aligned on program outcomes and prerequisite requirements.</a:t>
            </a:r>
          </a:p>
          <a:p>
            <a:pPr lvl="1">
              <a:spcAft>
                <a:spcPts val="600"/>
              </a:spcAft>
              <a:buFont typeface="Wingdings" panose="05000000000000000000" pitchFamily="2" charset="2"/>
              <a:buChar char="ü"/>
            </a:pPr>
            <a:r>
              <a:rPr lang="en-US" sz="3200" dirty="0"/>
              <a:t>Legal Issues Reference Packet</a:t>
            </a:r>
          </a:p>
          <a:p>
            <a:pPr marL="457200" lvl="1" indent="0">
              <a:buNone/>
            </a:pPr>
            <a:endParaRPr lang="en-US" sz="2800" dirty="0"/>
          </a:p>
        </p:txBody>
      </p:sp>
    </p:spTree>
    <p:extLst>
      <p:ext uri="{BB962C8B-B14F-4D97-AF65-F5344CB8AC3E}">
        <p14:creationId xmlns:p14="http://schemas.microsoft.com/office/powerpoint/2010/main" val="114774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BB2C-74E2-86EA-C767-EAD609D19C28}"/>
              </a:ext>
            </a:extLst>
          </p:cNvPr>
          <p:cNvSpPr>
            <a:spLocks noGrp="1"/>
          </p:cNvSpPr>
          <p:nvPr>
            <p:ph type="ctrTitle"/>
          </p:nvPr>
        </p:nvSpPr>
        <p:spPr>
          <a:xfrm>
            <a:off x="247346" y="2300941"/>
            <a:ext cx="3695649" cy="3071906"/>
          </a:xfrm>
        </p:spPr>
        <p:txBody>
          <a:bodyPr anchor="t">
            <a:normAutofit/>
          </a:bodyPr>
          <a:lstStyle/>
          <a:p>
            <a:pPr algn="l"/>
            <a:r>
              <a:rPr lang="en-US" sz="4000" dirty="0"/>
              <a:t>Application Process</a:t>
            </a:r>
          </a:p>
        </p:txBody>
      </p:sp>
      <p:sp>
        <p:nvSpPr>
          <p:cNvPr id="3" name="Subtitle 2">
            <a:extLst>
              <a:ext uri="{FF2B5EF4-FFF2-40B4-BE49-F238E27FC236}">
                <a16:creationId xmlns:a16="http://schemas.microsoft.com/office/drawing/2014/main" id="{96F74A16-B5DE-7F01-F9C9-D2B7E1B7FC4B}"/>
              </a:ext>
            </a:extLst>
          </p:cNvPr>
          <p:cNvSpPr>
            <a:spLocks noGrp="1"/>
          </p:cNvSpPr>
          <p:nvPr>
            <p:ph type="subTitle" idx="1"/>
          </p:nvPr>
        </p:nvSpPr>
        <p:spPr>
          <a:xfrm>
            <a:off x="316340" y="806824"/>
            <a:ext cx="2919738" cy="1494117"/>
          </a:xfrm>
        </p:spPr>
        <p:txBody>
          <a:bodyPr anchor="b">
            <a:normAutofit/>
          </a:bodyPr>
          <a:lstStyle/>
          <a:p>
            <a:pPr algn="l"/>
            <a:r>
              <a:rPr lang="en-US" sz="2400" b="1" dirty="0"/>
              <a:t>Evan Faulkner</a:t>
            </a:r>
          </a:p>
          <a:p>
            <a:pPr algn="l"/>
            <a:r>
              <a:rPr lang="en-US" dirty="0"/>
              <a:t>Senior Special Investigator</a:t>
            </a:r>
          </a:p>
        </p:txBody>
      </p:sp>
      <p:pic>
        <p:nvPicPr>
          <p:cNvPr id="5" name="Picture 4" descr="Shape&#10;&#10;Description automatically generated">
            <a:extLst>
              <a:ext uri="{FF2B5EF4-FFF2-40B4-BE49-F238E27FC236}">
                <a16:creationId xmlns:a16="http://schemas.microsoft.com/office/drawing/2014/main" id="{625CC70E-E909-8FE6-5F98-4B397D3DC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28" y="710312"/>
            <a:ext cx="7225748" cy="5437375"/>
          </a:xfrm>
          <a:prstGeom prst="rect">
            <a:avLst/>
          </a:prstGeom>
        </p:spPr>
      </p:pic>
    </p:spTree>
    <p:extLst>
      <p:ext uri="{BB962C8B-B14F-4D97-AF65-F5344CB8AC3E}">
        <p14:creationId xmlns:p14="http://schemas.microsoft.com/office/powerpoint/2010/main" val="3583508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AC49-E272-4CBE-9087-73B61009F195}"/>
              </a:ext>
            </a:extLst>
          </p:cNvPr>
          <p:cNvSpPr>
            <a:spLocks noGrp="1"/>
          </p:cNvSpPr>
          <p:nvPr>
            <p:ph type="title"/>
          </p:nvPr>
        </p:nvSpPr>
        <p:spPr>
          <a:xfrm>
            <a:off x="0" y="232120"/>
            <a:ext cx="7517219" cy="1056353"/>
          </a:xfrm>
        </p:spPr>
        <p:txBody>
          <a:bodyPr>
            <a:normAutofit/>
          </a:bodyPr>
          <a:lstStyle/>
          <a:p>
            <a:r>
              <a:rPr lang="en-US" dirty="0"/>
              <a:t>   Other Education Resources:</a:t>
            </a:r>
          </a:p>
        </p:txBody>
      </p:sp>
      <p:sp>
        <p:nvSpPr>
          <p:cNvPr id="3" name="Content Placeholder 2">
            <a:extLst>
              <a:ext uri="{FF2B5EF4-FFF2-40B4-BE49-F238E27FC236}">
                <a16:creationId xmlns:a16="http://schemas.microsoft.com/office/drawing/2014/main" id="{26558174-BAA4-4416-BEF4-F8193F29E30C}"/>
              </a:ext>
            </a:extLst>
          </p:cNvPr>
          <p:cNvSpPr>
            <a:spLocks noGrp="1"/>
          </p:cNvSpPr>
          <p:nvPr>
            <p:ph idx="1"/>
          </p:nvPr>
        </p:nvSpPr>
        <p:spPr>
          <a:xfrm>
            <a:off x="504461" y="1550831"/>
            <a:ext cx="11125287" cy="4681500"/>
          </a:xfrm>
        </p:spPr>
        <p:txBody>
          <a:bodyPr>
            <a:normAutofit/>
          </a:bodyPr>
          <a:lstStyle/>
          <a:p>
            <a:r>
              <a:rPr lang="en-US" sz="3200" dirty="0"/>
              <a:t>Education &gt; Programs</a:t>
            </a:r>
          </a:p>
          <a:p>
            <a:pPr lvl="1">
              <a:buFont typeface="Wingdings" panose="05000000000000000000" pitchFamily="2" charset="2"/>
              <a:buChar char="ü"/>
            </a:pPr>
            <a:r>
              <a:rPr lang="en-US" sz="2800" dirty="0"/>
              <a:t>Multi-Year Pass Rates: </a:t>
            </a:r>
            <a:r>
              <a:rPr lang="en-US" dirty="0">
                <a:hlinkClick r:id="rId2"/>
              </a:rPr>
              <a:t>https://ksbn.kansas.gov/programs/</a:t>
            </a:r>
            <a:r>
              <a:rPr lang="en-US" dirty="0"/>
              <a:t> </a:t>
            </a:r>
          </a:p>
          <a:p>
            <a:pPr lvl="2">
              <a:buFont typeface="Wingdings" panose="05000000000000000000" pitchFamily="2" charset="2"/>
              <a:buChar char="§"/>
            </a:pPr>
            <a:r>
              <a:rPr lang="en-US" sz="2400" dirty="0"/>
              <a:t>Lists multi-year pass rates for each of the pre-licensure nursing </a:t>
            </a:r>
          </a:p>
          <a:p>
            <a:pPr marL="914400" lvl="2" indent="0">
              <a:buNone/>
            </a:pPr>
            <a:r>
              <a:rPr lang="en-US" sz="2400" dirty="0"/>
              <a:t>    programs in Kansas</a:t>
            </a:r>
          </a:p>
          <a:p>
            <a:r>
              <a:rPr lang="en-US" sz="3200" dirty="0"/>
              <a:t>Resources &gt; Administrative Resources</a:t>
            </a:r>
          </a:p>
          <a:p>
            <a:pPr lvl="1">
              <a:spcAft>
                <a:spcPts val="600"/>
              </a:spcAft>
              <a:buFont typeface="Wingdings" panose="05000000000000000000" pitchFamily="2" charset="2"/>
              <a:buChar char="ü"/>
            </a:pPr>
            <a:r>
              <a:rPr lang="en-US" sz="2800" dirty="0"/>
              <a:t>Annual Report from KSBN – information about each nursing program:  </a:t>
            </a:r>
            <a:r>
              <a:rPr lang="en-US" dirty="0">
                <a:hlinkClick r:id="rId3"/>
              </a:rPr>
              <a:t>https://ksbn.kansas.gov/annual-report/</a:t>
            </a:r>
            <a:r>
              <a:rPr lang="en-US" dirty="0"/>
              <a:t>  </a:t>
            </a:r>
            <a:endParaRPr lang="en-US" sz="2800" dirty="0"/>
          </a:p>
          <a:p>
            <a:pPr lvl="1">
              <a:spcAft>
                <a:spcPts val="600"/>
              </a:spcAft>
              <a:buFont typeface="Wingdings" panose="05000000000000000000" pitchFamily="2" charset="2"/>
              <a:buChar char="ü"/>
            </a:pPr>
            <a:r>
              <a:rPr lang="en-US" sz="2800" dirty="0"/>
              <a:t>KSBN Strategic Plan </a:t>
            </a:r>
            <a:r>
              <a:rPr lang="en-US" sz="1800" dirty="0">
                <a:hlinkClick r:id="rId4"/>
              </a:rPr>
              <a:t>https://ksbn.kansas.gov/wp-content/uploads/Misc/StrategicPlan.pdf</a:t>
            </a:r>
            <a:r>
              <a:rPr lang="en-US" sz="1800" dirty="0"/>
              <a:t> </a:t>
            </a:r>
            <a:endParaRPr lang="en-US" sz="2800" dirty="0"/>
          </a:p>
          <a:p>
            <a:pPr lvl="1">
              <a:spcAft>
                <a:spcPts val="600"/>
              </a:spcAft>
              <a:buFont typeface="Wingdings" panose="05000000000000000000" pitchFamily="2" charset="2"/>
              <a:buChar char="ü"/>
            </a:pPr>
            <a:r>
              <a:rPr lang="en-US" sz="2800" dirty="0"/>
              <a:t>KSBN Articles </a:t>
            </a:r>
            <a:r>
              <a:rPr lang="en-US" sz="2000" dirty="0">
                <a:hlinkClick r:id="rId5"/>
              </a:rPr>
              <a:t>https://ksbn.kansas.gov/wp-content/uploads/Resources/articles.pdf</a:t>
            </a:r>
            <a:r>
              <a:rPr lang="en-US" sz="2000" dirty="0"/>
              <a:t> </a:t>
            </a:r>
          </a:p>
          <a:p>
            <a:endParaRPr lang="en-US" dirty="0"/>
          </a:p>
        </p:txBody>
      </p:sp>
    </p:spTree>
    <p:extLst>
      <p:ext uri="{BB962C8B-B14F-4D97-AF65-F5344CB8AC3E}">
        <p14:creationId xmlns:p14="http://schemas.microsoft.com/office/powerpoint/2010/main" val="24589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528A-1662-4D7A-8C1B-1CED2567C980}"/>
              </a:ext>
            </a:extLst>
          </p:cNvPr>
          <p:cNvSpPr>
            <a:spLocks noGrp="1"/>
          </p:cNvSpPr>
          <p:nvPr>
            <p:ph type="title"/>
          </p:nvPr>
        </p:nvSpPr>
        <p:spPr>
          <a:xfrm>
            <a:off x="0" y="232120"/>
            <a:ext cx="7913716" cy="710855"/>
          </a:xfrm>
        </p:spPr>
        <p:txBody>
          <a:bodyPr>
            <a:normAutofit/>
          </a:bodyPr>
          <a:lstStyle/>
          <a:p>
            <a:r>
              <a:rPr lang="en-US" dirty="0"/>
              <a:t>    Contacts at KSBN</a:t>
            </a:r>
          </a:p>
        </p:txBody>
      </p:sp>
      <p:sp>
        <p:nvSpPr>
          <p:cNvPr id="3" name="Content Placeholder 2">
            <a:extLst>
              <a:ext uri="{FF2B5EF4-FFF2-40B4-BE49-F238E27FC236}">
                <a16:creationId xmlns:a16="http://schemas.microsoft.com/office/drawing/2014/main" id="{083C5940-025E-4B21-93CC-C4955C52B54E}"/>
              </a:ext>
            </a:extLst>
          </p:cNvPr>
          <p:cNvSpPr>
            <a:spLocks noGrp="1"/>
          </p:cNvSpPr>
          <p:nvPr>
            <p:ph idx="1"/>
          </p:nvPr>
        </p:nvSpPr>
        <p:spPr>
          <a:xfrm>
            <a:off x="523875" y="1447800"/>
            <a:ext cx="11244263" cy="4943476"/>
          </a:xfrm>
        </p:spPr>
        <p:txBody>
          <a:bodyPr>
            <a:normAutofit/>
          </a:bodyPr>
          <a:lstStyle/>
          <a:p>
            <a:pPr>
              <a:spcBef>
                <a:spcPts val="600"/>
              </a:spcBef>
              <a:spcAft>
                <a:spcPts val="1200"/>
              </a:spcAft>
            </a:pPr>
            <a:r>
              <a:rPr lang="en-US" dirty="0">
                <a:latin typeface="Arial Nova" panose="020B0604020202020204" pitchFamily="34" charset="0"/>
              </a:rPr>
              <a:t>Executive Administrator Questions</a:t>
            </a:r>
            <a:r>
              <a:rPr lang="en-US" sz="3200" dirty="0">
                <a:latin typeface="Arial Nova" panose="020B0604020202020204" pitchFamily="34" charset="0"/>
              </a:rPr>
              <a:t>:</a:t>
            </a:r>
          </a:p>
          <a:p>
            <a:pPr lvl="1">
              <a:spcBef>
                <a:spcPts val="600"/>
              </a:spcBef>
              <a:spcAft>
                <a:spcPts val="1200"/>
              </a:spcAft>
              <a:buFont typeface="Wingdings" panose="05000000000000000000" pitchFamily="2" charset="2"/>
              <a:buChar char="ü"/>
            </a:pPr>
            <a:r>
              <a:rPr lang="en-US" sz="3000" dirty="0">
                <a:latin typeface="Arial Nova" panose="020B0604020202020204" pitchFamily="34" charset="0"/>
              </a:rPr>
              <a:t> </a:t>
            </a:r>
            <a:r>
              <a:rPr lang="en-US" dirty="0">
                <a:solidFill>
                  <a:srgbClr val="0070C0"/>
                </a:solidFill>
                <a:latin typeface="Arial Nova" panose="020B0604020202020204" pitchFamily="34" charset="0"/>
              </a:rPr>
              <a:t>Carol Moreland, MSN, RN | Executive Administrator</a:t>
            </a:r>
          </a:p>
          <a:p>
            <a:pPr lvl="2">
              <a:spcBef>
                <a:spcPts val="600"/>
              </a:spcBef>
              <a:spcAft>
                <a:spcPts val="1200"/>
              </a:spcAft>
              <a:buFont typeface="Courier New" panose="02070309020205020404" pitchFamily="49" charset="0"/>
              <a:buChar char="o"/>
            </a:pPr>
            <a:r>
              <a:rPr lang="en-US" sz="2400" dirty="0">
                <a:latin typeface="Arial Nova" panose="020B0604020202020204" pitchFamily="34" charset="0"/>
              </a:rPr>
              <a:t>785-296-5752 or </a:t>
            </a:r>
            <a:r>
              <a:rPr lang="en-US" sz="2400" dirty="0">
                <a:latin typeface="Arial Nova" panose="020B0604020202020204" pitchFamily="34" charset="0"/>
                <a:hlinkClick r:id="rId2"/>
              </a:rPr>
              <a:t>carol.moreland@ks.gov</a:t>
            </a:r>
            <a:r>
              <a:rPr lang="en-US" sz="2400" dirty="0">
                <a:latin typeface="Arial Nova" panose="020B0604020202020204" pitchFamily="34" charset="0"/>
              </a:rPr>
              <a:t> </a:t>
            </a:r>
            <a:endParaRPr lang="en-US" sz="2400" dirty="0">
              <a:solidFill>
                <a:prstClr val="black">
                  <a:lumMod val="75000"/>
                  <a:lumOff val="25000"/>
                </a:prstClr>
              </a:solidFill>
              <a:latin typeface="Arial Nova" panose="020B0604020202020204" pitchFamily="34" charset="0"/>
            </a:endParaRPr>
          </a:p>
          <a:p>
            <a:pPr>
              <a:spcBef>
                <a:spcPts val="600"/>
              </a:spcBef>
              <a:spcAft>
                <a:spcPts val="1200"/>
              </a:spcAft>
            </a:pPr>
            <a:r>
              <a:rPr lang="en-US" dirty="0">
                <a:latin typeface="Arial Nova" panose="020B0604020202020204" pitchFamily="34" charset="0"/>
              </a:rPr>
              <a:t>Investigative Process / Practice Questions:</a:t>
            </a:r>
          </a:p>
          <a:p>
            <a:pPr lvl="1">
              <a:spcBef>
                <a:spcPts val="600"/>
              </a:spcBef>
              <a:spcAft>
                <a:spcPts val="1200"/>
              </a:spcAft>
              <a:buFont typeface="Wingdings" panose="05000000000000000000" pitchFamily="2" charset="2"/>
              <a:buChar char="ü"/>
            </a:pPr>
            <a:r>
              <a:rPr lang="en-US" dirty="0">
                <a:latin typeface="Arial Nova" panose="020B0604020202020204" pitchFamily="34" charset="0"/>
              </a:rPr>
              <a:t> </a:t>
            </a:r>
            <a:r>
              <a:rPr lang="en-US" dirty="0">
                <a:solidFill>
                  <a:srgbClr val="0070C0"/>
                </a:solidFill>
                <a:latin typeface="Arial Nova" panose="020B0604020202020204" pitchFamily="34" charset="0"/>
              </a:rPr>
              <a:t>Linda Davies, BSN, RN | Practice Specialist</a:t>
            </a:r>
          </a:p>
          <a:p>
            <a:pPr lvl="2">
              <a:spcBef>
                <a:spcPts val="600"/>
              </a:spcBef>
              <a:spcAft>
                <a:spcPts val="1200"/>
              </a:spcAft>
              <a:buFont typeface="Courier New" panose="02070309020205020404" pitchFamily="49" charset="0"/>
              <a:buChar char="o"/>
            </a:pPr>
            <a:r>
              <a:rPr lang="en-US" sz="2400" dirty="0">
                <a:latin typeface="Arial Nova" panose="020B0604020202020204" pitchFamily="34" charset="0"/>
              </a:rPr>
              <a:t>785-296-8401 or </a:t>
            </a:r>
            <a:r>
              <a:rPr lang="en-US" sz="2400" dirty="0">
                <a:latin typeface="Arial Nova" panose="020B0604020202020204" pitchFamily="34" charset="0"/>
                <a:hlinkClick r:id="rId3"/>
              </a:rPr>
              <a:t>linda.davies@ks.gov</a:t>
            </a:r>
            <a:r>
              <a:rPr lang="en-US" sz="2400" dirty="0">
                <a:latin typeface="Arial Nova" panose="020B0604020202020204" pitchFamily="34" charset="0"/>
              </a:rPr>
              <a:t> </a:t>
            </a:r>
          </a:p>
          <a:p>
            <a:pPr lvl="1">
              <a:spcBef>
                <a:spcPts val="600"/>
              </a:spcBef>
              <a:spcAft>
                <a:spcPts val="1200"/>
              </a:spcAft>
              <a:buFont typeface="Wingdings" panose="05000000000000000000" pitchFamily="2" charset="2"/>
              <a:buChar char="ü"/>
            </a:pPr>
            <a:r>
              <a:rPr lang="en-US" dirty="0">
                <a:latin typeface="Arial Nova" panose="020B0604020202020204" pitchFamily="34" charset="0"/>
              </a:rPr>
              <a:t> </a:t>
            </a:r>
            <a:r>
              <a:rPr lang="en-US" dirty="0">
                <a:solidFill>
                  <a:srgbClr val="0070C0"/>
                </a:solidFill>
                <a:latin typeface="Arial Nova" panose="020B0604020202020204" pitchFamily="34" charset="0"/>
              </a:rPr>
              <a:t>Evan Faulkner | Sr. Special Investigator </a:t>
            </a:r>
          </a:p>
          <a:p>
            <a:pPr lvl="2">
              <a:spcBef>
                <a:spcPts val="600"/>
              </a:spcBef>
              <a:spcAft>
                <a:spcPts val="1200"/>
              </a:spcAft>
              <a:buFont typeface="Courier New" panose="02070309020205020404" pitchFamily="49" charset="0"/>
              <a:buChar char="o"/>
            </a:pPr>
            <a:r>
              <a:rPr lang="en-US" sz="2400" dirty="0">
                <a:solidFill>
                  <a:schemeClr val="tx1"/>
                </a:solidFill>
                <a:latin typeface="Arial Nova" panose="020B0604020202020204" pitchFamily="34" charset="0"/>
              </a:rPr>
              <a:t>785-296-6634 or </a:t>
            </a:r>
            <a:r>
              <a:rPr lang="en-US" sz="2400" dirty="0">
                <a:solidFill>
                  <a:schemeClr val="tx1"/>
                </a:solidFill>
                <a:latin typeface="Arial Nova" panose="020B0604020202020204" pitchFamily="34" charset="0"/>
                <a:hlinkClick r:id="rId4"/>
              </a:rPr>
              <a:t>evan.Faulkner@ks.gov</a:t>
            </a:r>
            <a:r>
              <a:rPr lang="en-US" sz="2400" dirty="0">
                <a:solidFill>
                  <a:schemeClr val="tx1"/>
                </a:solidFill>
                <a:latin typeface="Arial Nova" panose="020B0604020202020204" pitchFamily="34" charset="0"/>
              </a:rPr>
              <a:t> </a:t>
            </a:r>
            <a:endParaRPr lang="en-US" sz="2400" dirty="0">
              <a:solidFill>
                <a:srgbClr val="0070C0"/>
              </a:solidFill>
              <a:latin typeface="Arial Nova" panose="020B0604020202020204" pitchFamily="34" charset="0"/>
            </a:endParaRPr>
          </a:p>
          <a:p>
            <a:pPr marL="457200" lvl="1" indent="0">
              <a:spcBef>
                <a:spcPts val="600"/>
              </a:spcBef>
              <a:spcAft>
                <a:spcPts val="1200"/>
              </a:spcAft>
              <a:buNone/>
            </a:pPr>
            <a:endParaRPr lang="en-US" sz="2800" dirty="0">
              <a:latin typeface="Arial Nova" panose="020B0504020202020204" pitchFamily="34" charset="0"/>
            </a:endParaRPr>
          </a:p>
          <a:p>
            <a:pPr marL="457200" lvl="1" indent="0">
              <a:spcBef>
                <a:spcPts val="600"/>
              </a:spcBef>
              <a:spcAft>
                <a:spcPts val="1200"/>
              </a:spcAft>
              <a:buNone/>
            </a:pPr>
            <a:endParaRPr lang="en-US" sz="3600" dirty="0"/>
          </a:p>
          <a:p>
            <a:pPr lvl="1">
              <a:buFont typeface="Wingdings" panose="05000000000000000000" pitchFamily="2" charset="2"/>
              <a:buChar char="ü"/>
            </a:pPr>
            <a:endParaRPr lang="en-US" sz="4000" dirty="0"/>
          </a:p>
          <a:p>
            <a:pPr marL="457200" lvl="1" indent="0">
              <a:buNone/>
            </a:pPr>
            <a:endParaRPr lang="en-US" sz="4000" dirty="0"/>
          </a:p>
          <a:p>
            <a:pPr marL="0" indent="0">
              <a:buNone/>
            </a:pPr>
            <a:endParaRPr lang="en-US" sz="4400" dirty="0"/>
          </a:p>
        </p:txBody>
      </p:sp>
    </p:spTree>
    <p:extLst>
      <p:ext uri="{BB962C8B-B14F-4D97-AF65-F5344CB8AC3E}">
        <p14:creationId xmlns:p14="http://schemas.microsoft.com/office/powerpoint/2010/main" val="3044113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528A-1662-4D7A-8C1B-1CED2567C980}"/>
              </a:ext>
            </a:extLst>
          </p:cNvPr>
          <p:cNvSpPr>
            <a:spLocks noGrp="1"/>
          </p:cNvSpPr>
          <p:nvPr>
            <p:ph type="title"/>
          </p:nvPr>
        </p:nvSpPr>
        <p:spPr>
          <a:xfrm>
            <a:off x="0" y="232120"/>
            <a:ext cx="7913716" cy="1056353"/>
          </a:xfrm>
        </p:spPr>
        <p:txBody>
          <a:bodyPr>
            <a:normAutofit/>
          </a:bodyPr>
          <a:lstStyle/>
          <a:p>
            <a:r>
              <a:rPr lang="en-US" dirty="0"/>
              <a:t>     Contacts at KSBN</a:t>
            </a:r>
          </a:p>
        </p:txBody>
      </p:sp>
      <p:sp>
        <p:nvSpPr>
          <p:cNvPr id="3" name="Content Placeholder 2">
            <a:extLst>
              <a:ext uri="{FF2B5EF4-FFF2-40B4-BE49-F238E27FC236}">
                <a16:creationId xmlns:a16="http://schemas.microsoft.com/office/drawing/2014/main" id="{083C5940-025E-4B21-93CC-C4955C52B54E}"/>
              </a:ext>
            </a:extLst>
          </p:cNvPr>
          <p:cNvSpPr>
            <a:spLocks noGrp="1"/>
          </p:cNvSpPr>
          <p:nvPr>
            <p:ph idx="1"/>
          </p:nvPr>
        </p:nvSpPr>
        <p:spPr>
          <a:xfrm>
            <a:off x="595422" y="1695450"/>
            <a:ext cx="10996503" cy="4758512"/>
          </a:xfrm>
        </p:spPr>
        <p:txBody>
          <a:bodyPr>
            <a:normAutofit lnSpcReduction="10000"/>
          </a:bodyPr>
          <a:lstStyle/>
          <a:p>
            <a:pPr>
              <a:spcBef>
                <a:spcPts val="600"/>
              </a:spcBef>
              <a:spcAft>
                <a:spcPts val="1200"/>
              </a:spcAft>
            </a:pPr>
            <a:r>
              <a:rPr lang="en-US" dirty="0">
                <a:latin typeface="Arial Nova" panose="020B0504020202020204" pitchFamily="34" charset="0"/>
              </a:rPr>
              <a:t>Licensing Questions</a:t>
            </a:r>
            <a:r>
              <a:rPr lang="en-US" sz="3200" dirty="0">
                <a:latin typeface="Arial Nova" panose="020B0504020202020204" pitchFamily="34" charset="0"/>
              </a:rPr>
              <a:t>:</a:t>
            </a:r>
          </a:p>
          <a:p>
            <a:pPr lvl="1">
              <a:spcBef>
                <a:spcPts val="600"/>
              </a:spcBef>
              <a:spcAft>
                <a:spcPts val="1200"/>
              </a:spcAft>
              <a:buFont typeface="Wingdings" panose="05000000000000000000" pitchFamily="2" charset="2"/>
              <a:buChar char="ü"/>
            </a:pPr>
            <a:r>
              <a:rPr lang="en-US" sz="2800" dirty="0">
                <a:latin typeface="Arial Nova" panose="020B0504020202020204" pitchFamily="34" charset="0"/>
              </a:rPr>
              <a:t> </a:t>
            </a:r>
            <a:r>
              <a:rPr lang="en-US" dirty="0">
                <a:solidFill>
                  <a:srgbClr val="0070C0"/>
                </a:solidFill>
                <a:latin typeface="Arial Nova" panose="020B0504020202020204" pitchFamily="34" charset="0"/>
              </a:rPr>
              <a:t>Rae Ann Byrd | Licensing Supervisor </a:t>
            </a:r>
          </a:p>
          <a:p>
            <a:pPr lvl="2">
              <a:spcBef>
                <a:spcPts val="600"/>
              </a:spcBef>
              <a:spcAft>
                <a:spcPts val="1200"/>
              </a:spcAft>
              <a:buFont typeface="Courier New" panose="02070309020205020404" pitchFamily="49" charset="0"/>
              <a:buChar char="o"/>
            </a:pPr>
            <a:r>
              <a:rPr lang="en-US" sz="2400" dirty="0">
                <a:latin typeface="Arial Nova" panose="020B0504020202020204" pitchFamily="34" charset="0"/>
              </a:rPr>
              <a:t>785-296-6573 or </a:t>
            </a:r>
            <a:r>
              <a:rPr lang="en-US" sz="2400" dirty="0">
                <a:latin typeface="Arial Nova" panose="020B0504020202020204" pitchFamily="34" charset="0"/>
                <a:hlinkClick r:id="rId2"/>
              </a:rPr>
              <a:t>raeannbyrd@ks.gov</a:t>
            </a:r>
            <a:r>
              <a:rPr lang="en-US" sz="2400" dirty="0">
                <a:latin typeface="Arial Nova" panose="020B0504020202020204" pitchFamily="34" charset="0"/>
              </a:rPr>
              <a:t> </a:t>
            </a:r>
          </a:p>
          <a:p>
            <a:pPr lvl="0">
              <a:spcBef>
                <a:spcPts val="600"/>
              </a:spcBef>
              <a:spcAft>
                <a:spcPts val="1200"/>
              </a:spcAft>
            </a:pPr>
            <a:r>
              <a:rPr lang="en-US" dirty="0">
                <a:solidFill>
                  <a:prstClr val="black">
                    <a:lumMod val="75000"/>
                    <a:lumOff val="25000"/>
                  </a:prstClr>
                </a:solidFill>
                <a:latin typeface="Arial Nova" panose="020B0604020202020204" pitchFamily="34" charset="0"/>
              </a:rPr>
              <a:t>Nursing Program Questions</a:t>
            </a:r>
            <a:r>
              <a:rPr lang="en-US" sz="3300" dirty="0">
                <a:solidFill>
                  <a:prstClr val="black">
                    <a:lumMod val="75000"/>
                    <a:lumOff val="25000"/>
                  </a:prstClr>
                </a:solidFill>
                <a:latin typeface="Arial Nova" panose="020B0604020202020204" pitchFamily="34" charset="0"/>
              </a:rPr>
              <a:t>:</a:t>
            </a:r>
          </a:p>
          <a:p>
            <a:pPr lvl="1">
              <a:spcBef>
                <a:spcPts val="600"/>
              </a:spcBef>
              <a:spcAft>
                <a:spcPts val="1200"/>
              </a:spcAft>
              <a:buFont typeface="Wingdings" panose="05000000000000000000" pitchFamily="2" charset="2"/>
              <a:buChar char="ü"/>
            </a:pPr>
            <a:r>
              <a:rPr lang="en-US" sz="3000" dirty="0">
                <a:solidFill>
                  <a:prstClr val="black">
                    <a:lumMod val="75000"/>
                    <a:lumOff val="25000"/>
                  </a:prstClr>
                </a:solidFill>
                <a:latin typeface="Arial Nova" panose="020B0604020202020204" pitchFamily="34" charset="0"/>
              </a:rPr>
              <a:t> </a:t>
            </a:r>
            <a:r>
              <a:rPr lang="en-US" dirty="0">
                <a:solidFill>
                  <a:srgbClr val="0070C0"/>
                </a:solidFill>
                <a:latin typeface="Arial Nova" panose="020B0604020202020204" pitchFamily="34" charset="0"/>
              </a:rPr>
              <a:t>Janelle Martin, MHSA, RN | Nursing Education Compliance Officer</a:t>
            </a:r>
          </a:p>
          <a:p>
            <a:pPr lvl="2">
              <a:spcBef>
                <a:spcPts val="600"/>
              </a:spcBef>
              <a:spcAft>
                <a:spcPts val="1200"/>
              </a:spcAft>
              <a:buFont typeface="Courier New" panose="02070309020205020404" pitchFamily="49" charset="0"/>
              <a:buChar char="o"/>
            </a:pPr>
            <a:r>
              <a:rPr lang="en-US" sz="2400" dirty="0">
                <a:solidFill>
                  <a:prstClr val="black">
                    <a:lumMod val="75000"/>
                    <a:lumOff val="25000"/>
                  </a:prstClr>
                </a:solidFill>
                <a:latin typeface="Arial Nova" panose="020B0604020202020204" pitchFamily="34" charset="0"/>
              </a:rPr>
              <a:t>785-296-5036 or </a:t>
            </a:r>
            <a:r>
              <a:rPr lang="en-US" sz="2400" dirty="0">
                <a:solidFill>
                  <a:prstClr val="black">
                    <a:lumMod val="75000"/>
                    <a:lumOff val="25000"/>
                  </a:prstClr>
                </a:solidFill>
                <a:latin typeface="Arial Nova" panose="020B0604020202020204" pitchFamily="34" charset="0"/>
                <a:hlinkClick r:id="rId3"/>
              </a:rPr>
              <a:t>Janelle.martin@ks.gov</a:t>
            </a:r>
            <a:r>
              <a:rPr lang="en-US" sz="2400" dirty="0">
                <a:solidFill>
                  <a:prstClr val="black">
                    <a:lumMod val="75000"/>
                    <a:lumOff val="25000"/>
                  </a:prstClr>
                </a:solidFill>
                <a:latin typeface="Arial Nova" panose="020B0604020202020204" pitchFamily="34" charset="0"/>
              </a:rPr>
              <a:t> </a:t>
            </a:r>
          </a:p>
          <a:p>
            <a:pPr lvl="1">
              <a:spcBef>
                <a:spcPts val="600"/>
              </a:spcBef>
              <a:spcAft>
                <a:spcPts val="1200"/>
              </a:spcAft>
              <a:buFont typeface="Wingdings" panose="05000000000000000000" pitchFamily="2" charset="2"/>
              <a:buChar char="ü"/>
            </a:pPr>
            <a:r>
              <a:rPr lang="en-US" sz="2800" dirty="0">
                <a:solidFill>
                  <a:prstClr val="black">
                    <a:lumMod val="75000"/>
                    <a:lumOff val="25000"/>
                  </a:prstClr>
                </a:solidFill>
                <a:latin typeface="Arial Nova" panose="020B0604020202020204" pitchFamily="34" charset="0"/>
              </a:rPr>
              <a:t> </a:t>
            </a:r>
            <a:r>
              <a:rPr lang="en-US" sz="2800" dirty="0">
                <a:solidFill>
                  <a:srgbClr val="0070C0"/>
                </a:solidFill>
                <a:latin typeface="Arial Nova" panose="020B0604020202020204" pitchFamily="34" charset="0"/>
              </a:rPr>
              <a:t>Stacy Johnson, </a:t>
            </a:r>
            <a:r>
              <a:rPr lang="en-US" dirty="0">
                <a:solidFill>
                  <a:srgbClr val="0070C0"/>
                </a:solidFill>
                <a:latin typeface="Arial Nova" panose="020B0604020202020204" pitchFamily="34" charset="0"/>
              </a:rPr>
              <a:t>KSBN Administrative Assistant / Education</a:t>
            </a:r>
          </a:p>
          <a:p>
            <a:pPr lvl="2">
              <a:spcBef>
                <a:spcPts val="600"/>
              </a:spcBef>
              <a:spcAft>
                <a:spcPts val="1200"/>
              </a:spcAft>
              <a:buFont typeface="Courier New" panose="02070309020205020404" pitchFamily="49" charset="0"/>
              <a:buChar char="o"/>
            </a:pPr>
            <a:r>
              <a:rPr lang="en-US" sz="2400" dirty="0">
                <a:solidFill>
                  <a:prstClr val="black">
                    <a:lumMod val="75000"/>
                    <a:lumOff val="25000"/>
                  </a:prstClr>
                </a:solidFill>
                <a:latin typeface="Arial Nova" panose="020B0604020202020204" pitchFamily="34" charset="0"/>
              </a:rPr>
              <a:t>785-296-3782 or </a:t>
            </a:r>
            <a:r>
              <a:rPr lang="en-US" sz="2400" dirty="0">
                <a:solidFill>
                  <a:prstClr val="black">
                    <a:lumMod val="75000"/>
                    <a:lumOff val="25000"/>
                  </a:prstClr>
                </a:solidFill>
                <a:latin typeface="Arial Nova" panose="020B0604020202020204" pitchFamily="34" charset="0"/>
                <a:hlinkClick r:id="rId4"/>
              </a:rPr>
              <a:t>stacy.johnson@ks.gov</a:t>
            </a:r>
            <a:endParaRPr lang="en-US" sz="2400" dirty="0">
              <a:latin typeface="Arial Nova" panose="020B0504020202020204" pitchFamily="34" charset="0"/>
            </a:endParaRPr>
          </a:p>
          <a:p>
            <a:pPr marL="457200" lvl="1" indent="0">
              <a:spcBef>
                <a:spcPts val="600"/>
              </a:spcBef>
              <a:spcAft>
                <a:spcPts val="1200"/>
              </a:spcAft>
              <a:buNone/>
            </a:pPr>
            <a:endParaRPr lang="en-US" sz="3600" dirty="0"/>
          </a:p>
          <a:p>
            <a:pPr lvl="1">
              <a:buFont typeface="Wingdings" panose="05000000000000000000" pitchFamily="2" charset="2"/>
              <a:buChar char="ü"/>
            </a:pPr>
            <a:endParaRPr lang="en-US" sz="4000" dirty="0"/>
          </a:p>
          <a:p>
            <a:pPr marL="457200" lvl="1" indent="0">
              <a:buNone/>
            </a:pPr>
            <a:endParaRPr lang="en-US" sz="4000" dirty="0"/>
          </a:p>
          <a:p>
            <a:pPr marL="0" indent="0">
              <a:buNone/>
            </a:pPr>
            <a:endParaRPr lang="en-US" sz="4400" dirty="0"/>
          </a:p>
        </p:txBody>
      </p:sp>
    </p:spTree>
    <p:extLst>
      <p:ext uri="{BB962C8B-B14F-4D97-AF65-F5344CB8AC3E}">
        <p14:creationId xmlns:p14="http://schemas.microsoft.com/office/powerpoint/2010/main" val="204351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3BF2A-99CA-FC58-CFE6-4D74D7E32F1E}"/>
              </a:ext>
            </a:extLst>
          </p:cNvPr>
          <p:cNvSpPr>
            <a:spLocks noGrp="1"/>
          </p:cNvSpPr>
          <p:nvPr>
            <p:ph type="title"/>
          </p:nvPr>
        </p:nvSpPr>
        <p:spPr/>
        <p:txBody>
          <a:bodyPr/>
          <a:lstStyle/>
          <a:p>
            <a:r>
              <a:rPr lang="en-US" dirty="0"/>
              <a:t>INITIAL APPLICATION CHECKLIST</a:t>
            </a:r>
          </a:p>
        </p:txBody>
      </p:sp>
      <p:sp>
        <p:nvSpPr>
          <p:cNvPr id="3" name="Content Placeholder 2">
            <a:extLst>
              <a:ext uri="{FF2B5EF4-FFF2-40B4-BE49-F238E27FC236}">
                <a16:creationId xmlns:a16="http://schemas.microsoft.com/office/drawing/2014/main" id="{F8F522FE-942C-4BE3-F843-E9BEAA1E0C05}"/>
              </a:ext>
            </a:extLst>
          </p:cNvPr>
          <p:cNvSpPr>
            <a:spLocks noGrp="1"/>
          </p:cNvSpPr>
          <p:nvPr>
            <p:ph idx="1"/>
          </p:nvPr>
        </p:nvSpPr>
        <p:spPr/>
        <p:txBody>
          <a:bodyPr/>
          <a:lstStyle/>
          <a:p>
            <a:r>
              <a:rPr lang="en-US" dirty="0"/>
              <a:t>Official Transcripts</a:t>
            </a:r>
          </a:p>
          <a:p>
            <a:r>
              <a:rPr lang="en-US" dirty="0"/>
              <a:t>Fingerprints and the background check fee</a:t>
            </a:r>
          </a:p>
          <a:p>
            <a:r>
              <a:rPr lang="en-US" dirty="0"/>
              <a:t>Registration to take the NCLEX</a:t>
            </a:r>
          </a:p>
          <a:p>
            <a:r>
              <a:rPr lang="en-US" dirty="0"/>
              <a:t>Certified Court Documents</a:t>
            </a:r>
          </a:p>
          <a:p>
            <a:pPr lvl="1"/>
            <a:r>
              <a:rPr lang="en-US" dirty="0"/>
              <a:t>If applicable</a:t>
            </a:r>
          </a:p>
          <a:p>
            <a:r>
              <a:rPr lang="en-US" dirty="0"/>
              <a:t>Explanatory Letter</a:t>
            </a:r>
          </a:p>
          <a:p>
            <a:pPr lvl="1"/>
            <a:r>
              <a:rPr lang="en-US" dirty="0"/>
              <a:t>If applicable</a:t>
            </a:r>
          </a:p>
        </p:txBody>
      </p:sp>
    </p:spTree>
    <p:extLst>
      <p:ext uri="{BB962C8B-B14F-4D97-AF65-F5344CB8AC3E}">
        <p14:creationId xmlns:p14="http://schemas.microsoft.com/office/powerpoint/2010/main" val="23226239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3FDB-7088-D3A4-084A-C4B78C371691}"/>
              </a:ext>
            </a:extLst>
          </p:cNvPr>
          <p:cNvSpPr>
            <a:spLocks noGrp="1"/>
          </p:cNvSpPr>
          <p:nvPr>
            <p:ph type="title"/>
          </p:nvPr>
        </p:nvSpPr>
        <p:spPr/>
        <p:txBody>
          <a:bodyPr/>
          <a:lstStyle/>
          <a:p>
            <a:r>
              <a:rPr lang="en-US" dirty="0"/>
              <a:t>Applying for Multi-State:</a:t>
            </a:r>
          </a:p>
        </p:txBody>
      </p:sp>
      <p:sp>
        <p:nvSpPr>
          <p:cNvPr id="3" name="Content Placeholder 2">
            <a:extLst>
              <a:ext uri="{FF2B5EF4-FFF2-40B4-BE49-F238E27FC236}">
                <a16:creationId xmlns:a16="http://schemas.microsoft.com/office/drawing/2014/main" id="{E0273F5D-559B-99F0-8252-628C860D924F}"/>
              </a:ext>
            </a:extLst>
          </p:cNvPr>
          <p:cNvSpPr>
            <a:spLocks noGrp="1"/>
          </p:cNvSpPr>
          <p:nvPr>
            <p:ph idx="1"/>
          </p:nvPr>
        </p:nvSpPr>
        <p:spPr/>
        <p:txBody>
          <a:bodyPr/>
          <a:lstStyle/>
          <a:p>
            <a:r>
              <a:rPr lang="en-US" dirty="0"/>
              <a:t>Uniform Licensure Requirements for a Multi-State License</a:t>
            </a:r>
          </a:p>
          <a:p>
            <a:pPr marL="800100" lvl="1" indent="-342900">
              <a:buFont typeface="+mj-lt"/>
              <a:buAutoNum type="arabicPeriod"/>
            </a:pPr>
            <a:r>
              <a:rPr lang="en-US" dirty="0"/>
              <a:t>Meets the requirements for licensure in the home state (state of residency);</a:t>
            </a:r>
          </a:p>
          <a:p>
            <a:pPr marL="800100" lvl="1" indent="-342900">
              <a:buFont typeface="+mj-lt"/>
              <a:buAutoNum type="arabicPeriod"/>
            </a:pPr>
            <a:r>
              <a:rPr lang="en-US" dirty="0"/>
              <a:t>Has graduated from a board-approved education program; or</a:t>
            </a:r>
          </a:p>
          <a:p>
            <a:pPr marL="1257300" lvl="2" indent="-342900">
              <a:buFont typeface="+mj-lt"/>
              <a:buAutoNum type="arabicPeriod"/>
            </a:pPr>
            <a:r>
              <a:rPr lang="en-US" dirty="0"/>
              <a:t>Has graduated from an international education program (approved by the authorized accrediting body in the applicable country and verified by an independent credentials review agency);</a:t>
            </a:r>
          </a:p>
          <a:p>
            <a:pPr marL="800100" lvl="1" indent="-342900">
              <a:buFont typeface="+mj-lt"/>
              <a:buAutoNum type="arabicPeriod"/>
            </a:pPr>
            <a:r>
              <a:rPr lang="en-US" dirty="0"/>
              <a:t>Has passed an English proficiency examination (applies to graduates of an international education program not taught in English or if English is not the individual's native language);</a:t>
            </a:r>
          </a:p>
          <a:p>
            <a:pPr marL="800100" lvl="1" indent="-342900">
              <a:buFont typeface="+mj-lt"/>
              <a:buAutoNum type="arabicPeriod"/>
            </a:pPr>
            <a:r>
              <a:rPr lang="en-US" dirty="0"/>
              <a:t>Has passed an NCLEX-RN or NCLEX-PN Examination or predecessor exam;</a:t>
            </a:r>
          </a:p>
          <a:p>
            <a:pPr marL="800100" lvl="1" indent="-342900">
              <a:buFont typeface="+mj-lt"/>
              <a:buAutoNum type="arabicPeriod"/>
            </a:pPr>
            <a:r>
              <a:rPr lang="en-US" dirty="0"/>
              <a:t>Is eligible for or holds an active, unencumbered license (i.e., without active discipline);</a:t>
            </a:r>
          </a:p>
        </p:txBody>
      </p:sp>
    </p:spTree>
    <p:extLst>
      <p:ext uri="{BB962C8B-B14F-4D97-AF65-F5344CB8AC3E}">
        <p14:creationId xmlns:p14="http://schemas.microsoft.com/office/powerpoint/2010/main" val="4225195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58D0-A433-1636-9CC9-7EC3826A96D8}"/>
              </a:ext>
            </a:extLst>
          </p:cNvPr>
          <p:cNvSpPr>
            <a:spLocks noGrp="1"/>
          </p:cNvSpPr>
          <p:nvPr>
            <p:ph type="title"/>
          </p:nvPr>
        </p:nvSpPr>
        <p:spPr/>
        <p:txBody>
          <a:bodyPr/>
          <a:lstStyle/>
          <a:p>
            <a:r>
              <a:rPr lang="en-US" dirty="0"/>
              <a:t>Applying for Multi-State:</a:t>
            </a:r>
          </a:p>
        </p:txBody>
      </p:sp>
      <p:sp>
        <p:nvSpPr>
          <p:cNvPr id="3" name="Content Placeholder 2">
            <a:extLst>
              <a:ext uri="{FF2B5EF4-FFF2-40B4-BE49-F238E27FC236}">
                <a16:creationId xmlns:a16="http://schemas.microsoft.com/office/drawing/2014/main" id="{040A614A-F568-BADC-BE8E-7DB8001C95E7}"/>
              </a:ext>
            </a:extLst>
          </p:cNvPr>
          <p:cNvSpPr>
            <a:spLocks noGrp="1"/>
          </p:cNvSpPr>
          <p:nvPr>
            <p:ph idx="1"/>
          </p:nvPr>
        </p:nvSpPr>
        <p:spPr/>
        <p:txBody>
          <a:bodyPr/>
          <a:lstStyle/>
          <a:p>
            <a:r>
              <a:rPr lang="en-US" dirty="0"/>
              <a:t>ULR cont. </a:t>
            </a:r>
          </a:p>
          <a:p>
            <a:pPr marL="800100" lvl="1" indent="-342900">
              <a:buFont typeface="+mj-lt"/>
              <a:buAutoNum type="arabicPeriod" startAt="6"/>
            </a:pPr>
            <a:r>
              <a:rPr lang="en-US" dirty="0"/>
              <a:t>Has submitted to state and federal fingerprint-based criminal background checks;</a:t>
            </a:r>
          </a:p>
          <a:p>
            <a:pPr marL="800100" lvl="1" indent="-342900">
              <a:buFont typeface="+mj-lt"/>
              <a:buAutoNum type="arabicPeriod" startAt="6"/>
            </a:pPr>
            <a:r>
              <a:rPr lang="en-US" dirty="0"/>
              <a:t>Has no state or federal felony conviction or found guilty, or has entered into an agreed disposition, of a felony offense under applicable state or federal criminal law;</a:t>
            </a:r>
          </a:p>
          <a:p>
            <a:pPr marL="800100" lvl="1" indent="-342900">
              <a:buFont typeface="+mj-lt"/>
              <a:buAutoNum type="arabicPeriod" startAt="6"/>
            </a:pPr>
            <a:r>
              <a:rPr lang="en-US" dirty="0"/>
              <a:t>Has no misdemeanor convictions related to the practice of nursing (determined on a case-by-case basis);</a:t>
            </a:r>
          </a:p>
          <a:p>
            <a:pPr marL="800100" lvl="1" indent="-342900">
              <a:buFont typeface="+mj-lt"/>
              <a:buAutoNum type="arabicPeriod" startAt="6"/>
            </a:pPr>
            <a:r>
              <a:rPr lang="en-US" dirty="0"/>
              <a:t>Is not currently a participant in an alternative program;</a:t>
            </a:r>
          </a:p>
          <a:p>
            <a:pPr marL="800100" lvl="1" indent="-342900">
              <a:buFont typeface="+mj-lt"/>
              <a:buAutoNum type="arabicPeriod" startAt="6"/>
            </a:pPr>
            <a:r>
              <a:rPr lang="en-US" dirty="0"/>
              <a:t>Is required to self-disclose current participation in an alternative program; and</a:t>
            </a:r>
          </a:p>
          <a:p>
            <a:pPr marL="800100" lvl="1" indent="-342900">
              <a:buFont typeface="+mj-lt"/>
              <a:buAutoNum type="arabicPeriod" startAt="6"/>
            </a:pPr>
            <a:r>
              <a:rPr lang="en-US" dirty="0"/>
              <a:t>Has a valid United States Social Security number. </a:t>
            </a:r>
          </a:p>
        </p:txBody>
      </p:sp>
    </p:spTree>
    <p:extLst>
      <p:ext uri="{BB962C8B-B14F-4D97-AF65-F5344CB8AC3E}">
        <p14:creationId xmlns:p14="http://schemas.microsoft.com/office/powerpoint/2010/main" val="36870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BNTemplate2019.potx" id="{9F67820E-78FC-46EC-BA82-BC2794817340}" vid="{E0C6C28B-B930-4A66-A158-8CCBA4BFC9CC}"/>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KSBNTemplate2019</Template>
  <TotalTime>2724</TotalTime>
  <Words>4039</Words>
  <Application>Microsoft Office PowerPoint</Application>
  <PresentationFormat>Widescreen</PresentationFormat>
  <Paragraphs>378</Paragraphs>
  <Slides>62</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62</vt:i4>
      </vt:variant>
    </vt:vector>
  </HeadingPairs>
  <TitlesOfParts>
    <vt:vector size="72" baseType="lpstr">
      <vt:lpstr>Arial</vt:lpstr>
      <vt:lpstr>Arial Nova</vt:lpstr>
      <vt:lpstr>Calibri</vt:lpstr>
      <vt:lpstr>Calibri Light</vt:lpstr>
      <vt:lpstr>Courier New</vt:lpstr>
      <vt:lpstr>Gill Sans MT</vt:lpstr>
      <vt:lpstr>Times New Roman</vt:lpstr>
      <vt:lpstr>Wingdings</vt:lpstr>
      <vt:lpstr>Office Theme</vt:lpstr>
      <vt:lpstr>Gallery</vt:lpstr>
      <vt:lpstr>2024 Program Administrator Update</vt:lpstr>
      <vt:lpstr> KSBN Mission</vt:lpstr>
      <vt:lpstr>  AGENDA - Update</vt:lpstr>
      <vt:lpstr>Executive Administrator Update</vt:lpstr>
      <vt:lpstr>KSBN Licensing Application Review Process</vt:lpstr>
      <vt:lpstr>Application Process</vt:lpstr>
      <vt:lpstr>INITIAL APPLICATION CHECKLIST</vt:lpstr>
      <vt:lpstr>Applying for Multi-State:</vt:lpstr>
      <vt:lpstr>Applying for Multi-State:</vt:lpstr>
      <vt:lpstr>Reporting legal history on application</vt:lpstr>
      <vt:lpstr>REPORTING LEGAL HISTORY CONT.</vt:lpstr>
      <vt:lpstr>Explanatory letter</vt:lpstr>
      <vt:lpstr>OBTAINABLE DOCUMENTS</vt:lpstr>
      <vt:lpstr>Subject to reporting</vt:lpstr>
      <vt:lpstr>Agreed disposition</vt:lpstr>
      <vt:lpstr>Felony conviction/agreed disposition</vt:lpstr>
      <vt:lpstr>Misdemeanor conviction/agreed disposition</vt:lpstr>
      <vt:lpstr>Monitoring program</vt:lpstr>
      <vt:lpstr>Monitoring program cont.</vt:lpstr>
      <vt:lpstr>NCLEX TESTING ACCOMMODATIONS REQUESTS</vt:lpstr>
      <vt:lpstr>QUESTIONS?</vt:lpstr>
      <vt:lpstr>KSBN Operations &amp; IT</vt:lpstr>
      <vt:lpstr>Welcome!</vt:lpstr>
      <vt:lpstr>KSBN Services</vt:lpstr>
      <vt:lpstr>National Council of State Boards of Nursing - NCSBN.org</vt:lpstr>
      <vt:lpstr>Email / Laptop / WIFI</vt:lpstr>
      <vt:lpstr>Initial Application Process</vt:lpstr>
      <vt:lpstr>Licensing Division Contacts:</vt:lpstr>
      <vt:lpstr>Kansas Board of Nursing website: https://ksbn.kansas.gov/</vt:lpstr>
      <vt:lpstr>How do I get to the initial application? </vt:lpstr>
      <vt:lpstr>PowerPoint Presentation</vt:lpstr>
      <vt:lpstr> Application Requirements:</vt:lpstr>
      <vt:lpstr>PowerPoint Presentation</vt:lpstr>
      <vt:lpstr>PowerPoint Presentation</vt:lpstr>
      <vt:lpstr>PowerPoint Presentation</vt:lpstr>
      <vt:lpstr>How do I submit the online application? </vt:lpstr>
      <vt:lpstr>Multistate vs. Single State </vt:lpstr>
      <vt:lpstr>Not sure where to apply?</vt:lpstr>
      <vt:lpstr>My application is submitted, what now???</vt:lpstr>
      <vt:lpstr>What’s on the checklist?</vt:lpstr>
      <vt:lpstr>In order to test:</vt:lpstr>
      <vt:lpstr>I am eligible and have set my test date, now what?..</vt:lpstr>
      <vt:lpstr>I passed, but where is my license?!!!! </vt:lpstr>
      <vt:lpstr>I have my license!!...but I thought it was valid for two years?!</vt:lpstr>
      <vt:lpstr>But what about???...</vt:lpstr>
      <vt:lpstr>PowerPoint Presentation</vt:lpstr>
      <vt:lpstr>That was a lot of information! </vt:lpstr>
      <vt:lpstr>Education Update</vt:lpstr>
      <vt:lpstr>  NCLEX Reminders</vt:lpstr>
      <vt:lpstr>  Faculty Qualification Report</vt:lpstr>
      <vt:lpstr>  Faculty Qualification Report</vt:lpstr>
      <vt:lpstr>        Faculty Degree Plan </vt:lpstr>
      <vt:lpstr>        Faculty Hire Exception </vt:lpstr>
      <vt:lpstr>    Major Curriculum Change</vt:lpstr>
      <vt:lpstr>    Minor Curriculum Change</vt:lpstr>
      <vt:lpstr>    IV-Therapy in PN Programs</vt:lpstr>
      <vt:lpstr>  Annual Report</vt:lpstr>
      <vt:lpstr>  Other:</vt:lpstr>
      <vt:lpstr>   Other KSBN Education Resources</vt:lpstr>
      <vt:lpstr>   Other Education Resources:</vt:lpstr>
      <vt:lpstr>    Contacts at KSBN</vt:lpstr>
      <vt:lpstr>     Contacts at KSBN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Moreland, Carol [KSBN]</dc:creator>
  <cp:lastModifiedBy>Janelle Martin [KSBN]</cp:lastModifiedBy>
  <cp:revision>91</cp:revision>
  <dcterms:created xsi:type="dcterms:W3CDTF">2019-11-26T21:09:04Z</dcterms:created>
  <dcterms:modified xsi:type="dcterms:W3CDTF">2024-09-09T02:20:39Z</dcterms:modified>
</cp:coreProperties>
</file>